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5" r:id="rId2"/>
    <p:sldMasterId id="2147483737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0" r:id="rId13"/>
    <p:sldId id="269" r:id="rId14"/>
    <p:sldId id="281" r:id="rId15"/>
    <p:sldId id="280" r:id="rId16"/>
    <p:sldId id="282" r:id="rId17"/>
    <p:sldId id="278" r:id="rId18"/>
    <p:sldId id="264" r:id="rId19"/>
    <p:sldId id="276" r:id="rId20"/>
    <p:sldId id="298" r:id="rId21"/>
    <p:sldId id="284" r:id="rId22"/>
    <p:sldId id="289" r:id="rId23"/>
    <p:sldId id="301" r:id="rId24"/>
    <p:sldId id="285" r:id="rId25"/>
    <p:sldId id="310" r:id="rId26"/>
    <p:sldId id="309" r:id="rId27"/>
    <p:sldId id="308" r:id="rId28"/>
    <p:sldId id="307" r:id="rId29"/>
    <p:sldId id="305" r:id="rId30"/>
    <p:sldId id="275" r:id="rId31"/>
    <p:sldId id="311" r:id="rId32"/>
    <p:sldId id="283" r:id="rId33"/>
    <p:sldId id="290" r:id="rId34"/>
    <p:sldId id="292" r:id="rId35"/>
    <p:sldId id="300" r:id="rId36"/>
    <p:sldId id="306" r:id="rId37"/>
    <p:sldId id="303" r:id="rId38"/>
    <p:sldId id="295" r:id="rId39"/>
    <p:sldId id="294" r:id="rId40"/>
    <p:sldId id="296" r:id="rId41"/>
    <p:sldId id="299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16B6FF-EC09-4156-8C85-DF2346E2F78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70"/>
            <p14:sldId id="269"/>
            <p14:sldId id="281"/>
            <p14:sldId id="280"/>
            <p14:sldId id="282"/>
            <p14:sldId id="278"/>
            <p14:sldId id="264"/>
            <p14:sldId id="276"/>
            <p14:sldId id="298"/>
            <p14:sldId id="284"/>
            <p14:sldId id="289"/>
            <p14:sldId id="301"/>
            <p14:sldId id="285"/>
            <p14:sldId id="310"/>
            <p14:sldId id="309"/>
            <p14:sldId id="308"/>
            <p14:sldId id="307"/>
            <p14:sldId id="305"/>
            <p14:sldId id="275"/>
            <p14:sldId id="311"/>
            <p14:sldId id="283"/>
            <p14:sldId id="290"/>
            <p14:sldId id="292"/>
            <p14:sldId id="300"/>
          </p14:sldIdLst>
        </p14:section>
        <p14:section name="Раздел без заголовка" id="{2E5D6A7B-3BFB-4233-AEA3-2C90CDB6A7B5}">
          <p14:sldIdLst>
            <p14:sldId id="306"/>
            <p14:sldId id="303"/>
            <p14:sldId id="295"/>
            <p14:sldId id="294"/>
            <p14:sldId id="296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тырау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9" autoAdjust="0"/>
    <p:restoredTop sz="81836" autoAdjust="0"/>
  </p:normalViewPr>
  <p:slideViewPr>
    <p:cSldViewPr>
      <p:cViewPr varScale="1">
        <p:scale>
          <a:sx n="85" d="100"/>
          <a:sy n="85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B4CE7-6D64-427A-BE9E-A160AA06929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4092C-A057-4B83-A038-DE062027E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4092C-A057-4B83-A038-DE062027E7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1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4092C-A057-4B83-A038-DE062027E7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67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0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9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2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0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5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4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8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1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1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61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2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25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9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72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9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5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61D9-862E-4585-9E74-562482639116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EBC0-EB32-48C6-9F3B-1F2C14C8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r>
              <a:rPr lang="kk-KZ" b="1" i="1" dirty="0"/>
              <a:t> </a:t>
            </a:r>
            <a:r>
              <a:rPr lang="kk-KZ" b="1" i="1" dirty="0" smtClean="0"/>
              <a:t> </a:t>
            </a:r>
            <a:r>
              <a:rPr lang="kk-KZ" b="1" i="1" dirty="0"/>
              <a:t>9</a:t>
            </a:r>
            <a:r>
              <a:rPr lang="kk-KZ" b="1" i="1" dirty="0" smtClean="0"/>
              <a:t> </a:t>
            </a:r>
            <a:r>
              <a:rPr lang="kk-KZ" b="1" i="1" dirty="0" smtClean="0"/>
              <a:t>сынып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485" y="2780928"/>
            <a:ext cx="80650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Электромагниттік</a:t>
            </a:r>
          </a:p>
          <a:p>
            <a:pPr algn="ctr"/>
            <a:r>
              <a:rPr lang="kk-KZ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тербеліс.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43" y="-958334"/>
            <a:ext cx="8229600" cy="1143000"/>
          </a:xfrm>
        </p:spPr>
        <p:txBody>
          <a:bodyPr/>
          <a:lstStyle/>
          <a:p>
            <a:r>
              <a:rPr lang="kk-KZ" smtClean="0"/>
              <a:t>Конденсаторлар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21" y="369332"/>
            <a:ext cx="2376264" cy="20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8212"/>
            <a:ext cx="2847654" cy="15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" b="7330"/>
          <a:stretch/>
        </p:blipFill>
        <p:spPr bwMode="auto">
          <a:xfrm>
            <a:off x="539553" y="4284664"/>
            <a:ext cx="8136904" cy="23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2348880"/>
            <a:ext cx="487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3635896" y="23488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16305" y="2781788"/>
            <a:ext cx="4896544" cy="11928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С – конденсатордың электрсыйымдылығы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6" y="414197"/>
            <a:ext cx="4464497" cy="20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198799" cy="932682"/>
          </a:xfrm>
        </p:spPr>
        <p:txBody>
          <a:bodyPr>
            <a:noAutofit/>
          </a:bodyPr>
          <a:lstStyle/>
          <a:p>
            <a:r>
              <a:rPr lang="kk-KZ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 қызметі:</a:t>
            </a:r>
            <a:endParaRPr lang="ru-RU" sz="5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3600"/>
            <a:ext cx="8280919" cy="3777622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Диэлектрик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астарларына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жинайды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өзгертуге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жинайды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өткізбейді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Радиотехникада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тербелмелі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контурда,түзеткіште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Фотожарқылдатқышта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30811"/>
            <a:ext cx="426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r>
              <a:rPr lang="ru-RU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3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1682" y="148478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катушканың индуктивтігі</a:t>
            </a:r>
          </a:p>
          <a:p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Гн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1мГн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0,001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0,000001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37" y="4077072"/>
            <a:ext cx="13620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34" y="4581128"/>
            <a:ext cx="2484276" cy="16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436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Индуктивтік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Катушканың қызметі: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sz="2800" b="1" dirty="0" smtClean="0"/>
              <a:t>Тербелмелі контурда магнит өрісін туғызады, индукциялық ток туғызып,тербелістің бағытын өзгертеді.</a:t>
            </a:r>
          </a:p>
          <a:p>
            <a:r>
              <a:rPr lang="kk-KZ" sz="2800" b="1" dirty="0" smtClean="0"/>
              <a:t>Айнымалы ток тізбегінде индуктивтік катушка кедергінің рөлін атқарады.</a:t>
            </a:r>
          </a:p>
          <a:p>
            <a:r>
              <a:rPr lang="kk-KZ" sz="2800" b="1" dirty="0" smtClean="0"/>
              <a:t>Бойында ток қорын сақтай алады.</a:t>
            </a:r>
          </a:p>
          <a:p>
            <a:endParaRPr lang="kk-KZ" sz="2800" b="1" dirty="0" smtClean="0"/>
          </a:p>
          <a:p>
            <a:pPr marL="0" indent="0">
              <a:buNone/>
            </a:pPr>
            <a:r>
              <a:rPr lang="kk-KZ" sz="2800" b="1" dirty="0" smtClean="0"/>
              <a:t>Қолданылуы: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</a:t>
            </a:r>
            <a:r>
              <a:rPr lang="kk-KZ" sz="2800" dirty="0" smtClean="0"/>
              <a:t>Тербелмелі контурда</a:t>
            </a:r>
          </a:p>
          <a:p>
            <a:r>
              <a:rPr lang="kk-KZ" sz="2800" dirty="0" smtClean="0"/>
              <a:t>Трансформаторда</a:t>
            </a:r>
          </a:p>
          <a:p>
            <a:r>
              <a:rPr lang="kk-KZ" sz="2800" dirty="0" smtClean="0"/>
              <a:t>Реледе және т.б.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0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5258"/>
          <a:stretch>
            <a:fillRect/>
          </a:stretch>
        </p:blipFill>
        <p:spPr bwMode="auto">
          <a:xfrm>
            <a:off x="1285852" y="1285860"/>
            <a:ext cx="6643734" cy="494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1439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Электромагниттік</a:t>
            </a:r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тербеліс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3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3600"/>
            <a:ext cx="7922840" cy="37776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Тербелмелі контурда конденсаторды зарядтағаннан кейін конденсатордың электр энергиясының, катушканың магнит өрісінің энергиясына және кері бағытта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нергия түрленуі арқылы алынған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тербеліс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еркін электромагниттік тербеліс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666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Еркін э.м тербеліс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3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89199" cy="1440160"/>
          </a:xfrm>
        </p:spPr>
        <p:txBody>
          <a:bodyPr>
            <a:noAutofit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Гармоникалық тербеліс шарты: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850832" cy="46077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kk-KZ" sz="9600" dirty="0" smtClean="0"/>
          </a:p>
          <a:p>
            <a:pPr marL="0" indent="0">
              <a:buNone/>
            </a:pPr>
            <a:r>
              <a:rPr lang="kk-KZ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Үйкеліс жоқ немесе аз,яғни 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 0</a:t>
            </a:r>
          </a:p>
          <a:p>
            <a:pPr marL="0" indent="0">
              <a:buNone/>
            </a:pPr>
            <a:r>
              <a:rPr lang="kk-KZ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Түрленген энергия  қоры бар:</a:t>
            </a:r>
          </a:p>
          <a:p>
            <a:pPr marL="0" indent="0">
              <a:buNone/>
            </a:pPr>
            <a:r>
              <a:rPr lang="kk-KZ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W</a:t>
            </a:r>
            <a:r>
              <a:rPr lang="ru-RU" sz="9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ru-RU" sz="9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ұмтылатын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marL="0" indent="0">
              <a:buNone/>
            </a:pP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U)</a:t>
            </a:r>
            <a:endParaRPr lang="ru-RU" sz="9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9600" b="1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ῳt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+ϕ)  (K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k-KZ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= 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9600" b="1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ῳt+ϕ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(A)</a:t>
            </a:r>
            <a:endParaRPr lang="ru-RU" sz="9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=U</a:t>
            </a:r>
            <a:r>
              <a:rPr lang="en-US" sz="9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 ( </a:t>
            </a:r>
            <a:r>
              <a:rPr lang="en-US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ῳt</a:t>
            </a:r>
            <a:r>
              <a:rPr lang="en-US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+ϕ)  (B)</a:t>
            </a:r>
            <a:endParaRPr lang="ru-RU" sz="9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53125" t="54565" b="23201"/>
          <a:stretch>
            <a:fillRect/>
          </a:stretch>
        </p:blipFill>
        <p:spPr>
          <a:xfrm>
            <a:off x="4357686" y="3357562"/>
            <a:ext cx="4286247" cy="1643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85725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</a:rPr>
              <a:t>Электромагниттік тербелістерді  сипаттайтын физикалық  шамалар.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400052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Циклдік жиілік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857364"/>
            <a:ext cx="321471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Электромагниттік тербеліс периоды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/>
          <a:srcRect l="7813" t="47798" r="59375" b="23201"/>
          <a:stretch>
            <a:fillRect/>
          </a:stretch>
        </p:blipFill>
        <p:spPr>
          <a:xfrm>
            <a:off x="642910" y="3214686"/>
            <a:ext cx="3000396" cy="2143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Томсон формуласы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8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</a:t>
            </a:r>
            <a:r>
              <a:rPr lang="kk-KZ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Еріксіз</a:t>
            </a:r>
            <a:br>
              <a:rPr lang="kk-KZ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kk-KZ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электромагниттік  тербеліс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3600"/>
            <a:ext cx="8208911" cy="4247728"/>
          </a:xfrm>
        </p:spPr>
        <p:txBody>
          <a:bodyPr>
            <a:norm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Сыртқы мәжбірлеуші күш –  Э.Қ.К –ің </a:t>
            </a:r>
          </a:p>
          <a:p>
            <a:pPr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периодтты әрекетінен болатын тербеліс </a:t>
            </a:r>
          </a:p>
          <a:p>
            <a:pPr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еріксіз электромагниттік  тербеліс </a:t>
            </a:r>
          </a:p>
          <a:p>
            <a:pPr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немесе айнымалы  электр тогы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деп аталады.</a:t>
            </a:r>
          </a:p>
          <a:p>
            <a:pPr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7" t="32281" r="-51" b="6836"/>
          <a:stretch/>
        </p:blipFill>
        <p:spPr bwMode="auto">
          <a:xfrm>
            <a:off x="5116771" y="4293096"/>
            <a:ext cx="3374577" cy="20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626931" cy="947502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Резонанс.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>
            <a:fillRect/>
          </a:stretch>
        </p:blipFill>
        <p:spPr bwMode="auto">
          <a:xfrm>
            <a:off x="357158" y="1357298"/>
            <a:ext cx="4535696" cy="52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72066" y="1643050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Резонанс – еріксіз  тербеліс амплитудасының күрт артып кетуі.</a:t>
            </a:r>
          </a:p>
          <a:p>
            <a:endParaRPr lang="kk-KZ" sz="2000" b="1" dirty="0"/>
          </a:p>
          <a:p>
            <a:r>
              <a:rPr lang="kk-KZ" sz="2000" b="1" dirty="0" smtClean="0"/>
              <a:t>Резонанс жүйенің меншікті жиілігі мен сыртқы мәжбүрлеуші күштің жиілігі теңескен  кезде байқалады.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R3&lt;R2&lt;R1                I3&gt; I2&gt;I I1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72264" y="4929198"/>
            <a:ext cx="6372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22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Мақсаты:</a:t>
            </a:r>
            <a:r>
              <a:rPr lang="kk-KZ" sz="3600" b="1" dirty="0" smtClean="0">
                <a:solidFill>
                  <a:srgbClr val="FF0000"/>
                </a:solidFill>
              </a:rPr>
              <a:t/>
            </a:r>
            <a:br>
              <a:rPr lang="kk-KZ" sz="3600" b="1" dirty="0" smtClean="0">
                <a:solidFill>
                  <a:srgbClr val="FF0000"/>
                </a:solidFill>
              </a:rPr>
            </a:br>
            <a:r>
              <a:rPr lang="kk-KZ" sz="3600" b="1" dirty="0" smtClean="0">
                <a:solidFill>
                  <a:srgbClr val="FF0000"/>
                </a:solidFill>
              </a:rPr>
              <a:t>       </a:t>
            </a:r>
            <a:r>
              <a:rPr lang="kk-KZ" sz="2400" b="1" dirty="0" smtClean="0">
                <a:solidFill>
                  <a:srgbClr val="FF0000"/>
                </a:solidFill>
              </a:rPr>
              <a:t>Электромагниттік тербелістер туралы түсінік беру</a:t>
            </a:r>
            <a:r>
              <a:rPr lang="kk-KZ" sz="28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400" b="1" i="1" dirty="0" smtClean="0">
                <a:solidFill>
                  <a:srgbClr val="0070C0"/>
                </a:solidFill>
              </a:rPr>
              <a:t>   </a:t>
            </a:r>
            <a:r>
              <a:rPr lang="kk-KZ" sz="1600" b="1" i="1" dirty="0" smtClean="0">
                <a:solidFill>
                  <a:srgbClr val="0070C0"/>
                </a:solidFill>
              </a:rPr>
              <a:t>Міндеттері:</a:t>
            </a:r>
            <a:r>
              <a:rPr lang="kk-KZ" sz="1600" b="1" dirty="0" smtClean="0">
                <a:solidFill>
                  <a:schemeClr val="accent1"/>
                </a:solidFill>
              </a:rPr>
              <a:t>   -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      Электромагниттік  тербелістердің  механикалық тербелістерге     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   ұқсастығы мен ерекшелігін  салыстыра  отырып түсіндіру.</a:t>
            </a:r>
          </a:p>
          <a:p>
            <a:pPr>
              <a:buNone/>
            </a:pPr>
            <a:endParaRPr lang="kk-KZ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kk-KZ" sz="1400" b="1" dirty="0" smtClean="0">
                <a:solidFill>
                  <a:schemeClr val="accent1"/>
                </a:solidFill>
              </a:rPr>
              <a:t>      </a:t>
            </a:r>
            <a:r>
              <a:rPr lang="kk-KZ" sz="1400" b="1" dirty="0">
                <a:solidFill>
                  <a:schemeClr val="accent1"/>
                </a:solidFill>
              </a:rPr>
              <a:t>-  Физика  пәнінің  өмірдегі қолданысының адам өміріндегі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    </a:t>
            </a:r>
            <a:r>
              <a:rPr lang="kk-KZ" sz="1400" b="1" dirty="0" smtClean="0">
                <a:solidFill>
                  <a:schemeClr val="accent1"/>
                </a:solidFill>
              </a:rPr>
              <a:t>     </a:t>
            </a:r>
            <a:r>
              <a:rPr lang="kk-KZ" sz="1400" b="1" dirty="0">
                <a:solidFill>
                  <a:schemeClr val="accent1"/>
                </a:solidFill>
              </a:rPr>
              <a:t>маңыздылығын түсінуге баулу.</a:t>
            </a:r>
            <a:endParaRPr lang="kk-KZ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kk-KZ" sz="1400" b="1" dirty="0" smtClean="0">
                <a:solidFill>
                  <a:schemeClr val="accent1"/>
                </a:solidFill>
              </a:rPr>
              <a:t>      - Оқушының логикалық ойлауын , еске  сақтау  қабілетін  дамыту.</a:t>
            </a:r>
          </a:p>
          <a:p>
            <a:pPr>
              <a:buNone/>
            </a:pPr>
            <a:r>
              <a:rPr lang="kk-KZ" sz="1400" b="1" dirty="0" smtClean="0">
                <a:solidFill>
                  <a:schemeClr val="accent1"/>
                </a:solidFill>
              </a:rPr>
              <a:t>      - Білімдерін дәстүрлі емес жағдайда түсіндіре білуге үйрету.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- Пәнаралық, пәнішілік байланысты ажырата білу.</a:t>
            </a:r>
          </a:p>
          <a:p>
            <a:pPr>
              <a:buNone/>
            </a:pPr>
            <a:endParaRPr lang="kk-KZ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- Пәнге деген қызығушылығын ояту.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- Ойлау және сөйлеу  мәдениетін қалыптастыру.</a:t>
            </a:r>
          </a:p>
          <a:p>
            <a:pPr>
              <a:buNone/>
            </a:pPr>
            <a:r>
              <a:rPr lang="kk-KZ" sz="1400" b="1" dirty="0">
                <a:solidFill>
                  <a:schemeClr val="accent1"/>
                </a:solidFill>
              </a:rPr>
              <a:t> </a:t>
            </a:r>
            <a:r>
              <a:rPr lang="kk-KZ" sz="1400" b="1" dirty="0" smtClean="0">
                <a:solidFill>
                  <a:schemeClr val="accent1"/>
                </a:solidFill>
              </a:rPr>
              <a:t>     - Ұжымшыл, ұйымшыл,ұқыпты болуға тәрбиелеу.</a:t>
            </a:r>
          </a:p>
          <a:p>
            <a:pPr>
              <a:buNone/>
            </a:pPr>
            <a:r>
              <a:rPr lang="kk-KZ" sz="1400" b="1" dirty="0"/>
              <a:t> </a:t>
            </a:r>
            <a:r>
              <a:rPr lang="kk-KZ" sz="1400" b="1" dirty="0" smtClean="0"/>
              <a:t> 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9319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2066" y="1357298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- электромагниттік тербелістерді  бақылауға болады.</a:t>
            </a:r>
          </a:p>
          <a:p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-  Кедергіні өзгерту арқылы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ркін, өшетін ЭМ тербелістерді көруге болады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429132"/>
            <a:ext cx="3857652" cy="22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285728"/>
            <a:ext cx="51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Осциллограф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657"/>
            <a:ext cx="7488832" cy="128089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</a:rPr>
              <a:t>Механикал</a:t>
            </a:r>
            <a:r>
              <a:rPr lang="kk-KZ" sz="1800" b="1" dirty="0" smtClean="0">
                <a:solidFill>
                  <a:srgbClr val="FF0000"/>
                </a:solidFill>
              </a:rPr>
              <a:t>ық </a:t>
            </a:r>
            <a:r>
              <a:rPr lang="kk-KZ" sz="1800" b="1" dirty="0" smtClean="0"/>
              <a:t>және </a:t>
            </a:r>
            <a:r>
              <a:rPr lang="kk-KZ" sz="1800" b="1" dirty="0" smtClean="0">
                <a:solidFill>
                  <a:srgbClr val="FF0000"/>
                </a:solidFill>
              </a:rPr>
              <a:t>электромагниттік </a:t>
            </a:r>
            <a:r>
              <a:rPr lang="kk-KZ" sz="1800" b="1" dirty="0" smtClean="0"/>
              <a:t>тербелісті сипаттайтын  </a:t>
            </a:r>
            <a:r>
              <a:rPr lang="en-US" sz="1800" b="1" dirty="0" smtClean="0"/>
              <a:t>           </a:t>
            </a:r>
            <a:r>
              <a:rPr lang="kk-KZ" sz="1800" b="1" dirty="0" smtClean="0"/>
              <a:t>физикалық шамалардың баламалығы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0104"/>
              </p:ext>
            </p:extLst>
          </p:nvPr>
        </p:nvGraphicFramePr>
        <p:xfrm>
          <a:off x="179512" y="662102"/>
          <a:ext cx="8964488" cy="597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903">
                <a:tc>
                  <a:txBody>
                    <a:bodyPr/>
                    <a:lstStyle/>
                    <a:p>
                      <a:r>
                        <a:rPr lang="kk-KZ" dirty="0" smtClean="0"/>
                        <a:t>    Механикалық тербелістер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Электромагниттік</a:t>
                      </a:r>
                      <a:r>
                        <a:rPr lang="kk-KZ" baseline="0" dirty="0" smtClean="0"/>
                        <a:t> тербелістер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793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Координата     </a:t>
                      </a:r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Амплитуда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Жылдамдық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v=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Үдеу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a =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en-US" sz="1800" b="1" i="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k-KZ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Масса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Серіппенің қатаңдығы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Күш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F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Потенциалдық энергиясы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800" b="1" kern="12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=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KX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 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Кинетикалық энергиясы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800" b="1" kern="12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  заряды    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Максимал заряд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050" b="1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Ток күші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=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Ток күшінің өзгеру жылдамдығы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                                  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=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kk-KZ" b="1" baseline="0" dirty="0" err="1" smtClean="0">
                          <a:solidFill>
                            <a:schemeClr val="tx1"/>
                          </a:solidFill>
                        </a:rPr>
                        <a:t>Индуктивтік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L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Сыйымдылыққа кері  шама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1/C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Кернеу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U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Электр өрісінің энергиясы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/2C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k-KZ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kk-K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baseline="0" dirty="0" smtClean="0">
                          <a:solidFill>
                            <a:schemeClr val="tx1"/>
                          </a:solidFill>
                        </a:rPr>
                        <a:t>Магнит өрісінің энергиясы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=  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en-US" sz="18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624110"/>
            <a:ext cx="7248548" cy="1280890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Деңгейлік тапсырмалар: </a:t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І –деңгей: Экспериментті есеп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6666"/>
              </p:ext>
            </p:extLst>
          </p:nvPr>
        </p:nvGraphicFramePr>
        <p:xfrm>
          <a:off x="357158" y="1928802"/>
          <a:ext cx="8352928" cy="465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kk-KZ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І  топ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kk-KZ" sz="4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ІІ  топ</a:t>
                      </a:r>
                      <a:endParaRPr lang="ru-RU" sz="4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561">
                <a:tc>
                  <a:txBody>
                    <a:bodyPr/>
                    <a:lstStyle/>
                    <a:p>
                      <a:pPr algn="ctr"/>
                      <a:endParaRPr lang="kk-KZ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1.Математикалық  маятник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периодын, жиілігін  анықта.</a:t>
                      </a:r>
                    </a:p>
                    <a:p>
                      <a:pPr algn="ctr"/>
                      <a:endParaRPr lang="kk-KZ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2.Математикалық</a:t>
                      </a:r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маятник</a:t>
                      </a:r>
                    </a:p>
                    <a:p>
                      <a:pPr algn="ctr"/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тербелісіндегі энергияның</a:t>
                      </a:r>
                    </a:p>
                    <a:p>
                      <a:pPr algn="ctr"/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түрленуін түсіндір.</a:t>
                      </a:r>
                      <a:endParaRPr lang="kk-KZ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Пружиналы маятник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периодын, жиілігін   анықта.</a:t>
                      </a:r>
                    </a:p>
                    <a:p>
                      <a:pPr algn="ctr"/>
                      <a:endParaRPr lang="kk-KZ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2.Пружиналы маятник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тербелісіндегі энергияның</a:t>
                      </a: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түрленуін  түсіндір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3252"/>
            <a:ext cx="8856984" cy="6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2031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"/>
            <a:ext cx="8856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1618"/>
            <a:ext cx="8352928" cy="67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6872"/>
            <a:ext cx="89644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142852"/>
            <a:ext cx="8501090" cy="500066"/>
          </a:xfrm>
        </p:spPr>
        <p:txBody>
          <a:bodyPr>
            <a:normAutofit fontScale="90000"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тапсырмалар:   ІІ деңгей- графикті есеп.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44071"/>
              </p:ext>
            </p:extLst>
          </p:nvPr>
        </p:nvGraphicFramePr>
        <p:xfrm>
          <a:off x="285720" y="785794"/>
          <a:ext cx="8568951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914"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             І  топ</a:t>
                      </a:r>
                    </a:p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            ІІ  топ</a:t>
                      </a:r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002"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Тербеліс периодын,жиілігін</a:t>
                      </a:r>
                    </a:p>
                    <a:p>
                      <a:r>
                        <a:rPr lang="kk-KZ" sz="2400" b="1" i="1" dirty="0" smtClean="0"/>
                        <a:t>циклдік жиілігін,тербеліс амплитудасын анықта.</a:t>
                      </a:r>
                    </a:p>
                    <a:p>
                      <a:r>
                        <a:rPr lang="kk-KZ" sz="2400" b="1" i="1" dirty="0" smtClean="0"/>
                        <a:t>Тербеліс</a:t>
                      </a:r>
                      <a:r>
                        <a:rPr lang="kk-KZ" sz="2400" b="1" i="1" baseline="0" dirty="0" smtClean="0"/>
                        <a:t> теңдеуін жаз.</a:t>
                      </a:r>
                      <a:endParaRPr lang="kk-KZ" sz="2400" b="1" i="1" dirty="0" smtClean="0"/>
                    </a:p>
                    <a:p>
                      <a:endParaRPr lang="kk-KZ" sz="2400" b="1" i="1" dirty="0" smtClean="0"/>
                    </a:p>
                    <a:p>
                      <a:endParaRPr lang="kk-KZ" sz="2400" b="1" i="1" dirty="0" smtClean="0"/>
                    </a:p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Тербеліс периодын, жиілігін, циклдік жиілігін,тербеліс амплитудасын  анықта.</a:t>
                      </a:r>
                    </a:p>
                    <a:p>
                      <a:r>
                        <a:rPr lang="kk-KZ" sz="2400" b="1" i="1" dirty="0" smtClean="0"/>
                        <a:t>Тербеліс теңдеуін жаз.</a:t>
                      </a:r>
                    </a:p>
                    <a:p>
                      <a:endParaRPr lang="kk-KZ" sz="2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104455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3701436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142852"/>
            <a:ext cx="8501090" cy="500066"/>
          </a:xfrm>
        </p:spPr>
        <p:txBody>
          <a:bodyPr>
            <a:normAutofit fontScale="90000"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тапсырмалар:   ІІ деңгей- графикті есеп.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44071"/>
              </p:ext>
            </p:extLst>
          </p:nvPr>
        </p:nvGraphicFramePr>
        <p:xfrm>
          <a:off x="285720" y="785794"/>
          <a:ext cx="8568951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914"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             І  топ</a:t>
                      </a:r>
                    </a:p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            ІІ  топ</a:t>
                      </a:r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002"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Тербеліс периодын,жиілігін</a:t>
                      </a:r>
                    </a:p>
                    <a:p>
                      <a:r>
                        <a:rPr lang="kk-KZ" sz="2400" b="1" i="1" dirty="0" smtClean="0"/>
                        <a:t>циклдік жиілігін,тербеліс амплитудасын анықта.</a:t>
                      </a:r>
                    </a:p>
                    <a:p>
                      <a:r>
                        <a:rPr lang="kk-KZ" sz="2400" b="1" i="1" dirty="0" smtClean="0"/>
                        <a:t>Тербеліс</a:t>
                      </a:r>
                      <a:r>
                        <a:rPr lang="kk-KZ" sz="2400" b="1" i="1" baseline="0" dirty="0" smtClean="0"/>
                        <a:t> теңдеуін жаз.</a:t>
                      </a:r>
                      <a:endParaRPr lang="kk-KZ" sz="2400" b="1" i="1" dirty="0" smtClean="0"/>
                    </a:p>
                    <a:p>
                      <a:endParaRPr lang="kk-KZ" sz="2400" b="1" i="1" dirty="0" smtClean="0"/>
                    </a:p>
                    <a:p>
                      <a:endParaRPr lang="kk-KZ" sz="2400" b="1" i="1" dirty="0" smtClean="0"/>
                    </a:p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Тербеліс периодын, жиілігін, циклдік жиілігін,тербеліс амплитудасын  анықта.</a:t>
                      </a:r>
                    </a:p>
                    <a:p>
                      <a:r>
                        <a:rPr lang="kk-KZ" sz="2400" b="1" i="1" dirty="0" smtClean="0"/>
                        <a:t>Тербеліс теңдеуін жаз.</a:t>
                      </a:r>
                    </a:p>
                    <a:p>
                      <a:endParaRPr lang="kk-KZ" sz="2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3701436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05223" cy="1152128"/>
          </a:xfrm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 түрі:  Жаңа сабақ.</a:t>
            </a:r>
            <a:b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өту түрі: Топпен жұмыс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98638"/>
            <a:ext cx="8064896" cy="52707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Көрнекілігі: </a:t>
            </a:r>
          </a:p>
          <a:p>
            <a:pPr>
              <a:buNone/>
            </a:pP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Мультимедиялық проектор,</a:t>
            </a:r>
            <a:r>
              <a:rPr lang="kk-KZ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кодоскоп</a:t>
            </a: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,слайдтар,математикалық, пружиналы  маятниктер,  осциллограф, бағалау  бетшесі, постер және т.б.            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Әдістері:    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рефлексия,миға шабуыл,</a:t>
            </a:r>
            <a:r>
              <a:rPr lang="kk-KZ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тірек-схемамен</a:t>
            </a: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жұмыс, Веен диаграммасы, </a:t>
            </a:r>
            <a:r>
              <a:rPr lang="kk-KZ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ауызша-жазбаша</a:t>
            </a: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есептеу,эксперимент,  көрсетілім,оқулықпен жұмыс,жеке ,топтық жұмыс, Б.Блум токсоманиясы.                                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 байланыс: </a:t>
            </a:r>
          </a:p>
          <a:p>
            <a:pPr>
              <a:buNone/>
            </a:pP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әдебиет,тарих,математика,биология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Пәнішілік байланыс: </a:t>
            </a:r>
          </a:p>
          <a:p>
            <a:pPr>
              <a:buNone/>
            </a:pPr>
            <a:r>
              <a:rPr lang="kk-KZ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радиотехника,магнетизм,энергия.</a:t>
            </a:r>
          </a:p>
          <a:p>
            <a:pPr>
              <a:buNone/>
            </a:pP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589199" cy="1018940"/>
          </a:xfrm>
        </p:spPr>
        <p:txBody>
          <a:bodyPr>
            <a:normAutofit fontScale="90000"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тапсырмалар.</a:t>
            </a:r>
            <a:b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деңгей - есеп құрап, шығар: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32291"/>
              </p:ext>
            </p:extLst>
          </p:nvPr>
        </p:nvGraphicFramePr>
        <p:xfrm>
          <a:off x="500034" y="1571612"/>
          <a:ext cx="767635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  Т , с</a:t>
                      </a:r>
                    </a:p>
                    <a:p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</a:t>
                      </a:r>
                      <a:r>
                        <a:rPr lang="en-US" sz="2400" b="1" i="1" dirty="0" smtClean="0"/>
                        <a:t>V</a:t>
                      </a:r>
                      <a:r>
                        <a:rPr lang="en-US" sz="2400" b="1" i="1" baseline="0" dirty="0" smtClean="0"/>
                        <a:t> </a:t>
                      </a:r>
                      <a:r>
                        <a:rPr lang="kk-KZ" sz="2400" b="1" i="1" baseline="0" dirty="0" smtClean="0"/>
                        <a:t>, Гц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 С, Ф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/>
                        <a:t> </a:t>
                      </a:r>
                      <a:r>
                        <a:rPr lang="en-US" sz="2400" b="1" i="1" dirty="0" smtClean="0"/>
                        <a:t>  L</a:t>
                      </a:r>
                      <a:r>
                        <a:rPr lang="kk-KZ" sz="2400" b="1" i="1" dirty="0" smtClean="0"/>
                        <a:t> ,Гн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?</a:t>
                      </a:r>
                      <a:endParaRPr lang="ru-RU" sz="2800" b="1" i="1" dirty="0" smtClean="0"/>
                    </a:p>
                    <a:p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?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250пФ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10мГн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?</a:t>
                      </a:r>
                    </a:p>
                    <a:p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</a:t>
                      </a:r>
                      <a:r>
                        <a:rPr lang="kk-KZ" sz="2800" b="1" i="1" baseline="0" dirty="0" smtClean="0"/>
                        <a:t>    ?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 2мкФ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0,1Гн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</a:t>
                      </a:r>
                      <a:r>
                        <a:rPr lang="kk-KZ" sz="2800" b="1" i="1" baseline="0" dirty="0" smtClean="0"/>
                        <a:t>  2мс</a:t>
                      </a:r>
                      <a:endParaRPr lang="kk-KZ" sz="2800" b="1" i="1" dirty="0" smtClean="0"/>
                    </a:p>
                    <a:p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?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2,5мкФ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 ?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?</a:t>
                      </a:r>
                    </a:p>
                    <a:p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3кГц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     ?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i="1" dirty="0" smtClean="0"/>
                        <a:t> 1,3мГн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тапсырмалар.</a:t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деңгей –сапалық есептер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.(ОЖСБ)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7" y="2133600"/>
            <a:ext cx="7748614" cy="4010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І  топ</a:t>
            </a:r>
          </a:p>
          <a:p>
            <a:pPr marL="0" indent="0">
              <a:buNone/>
            </a:pPr>
            <a:r>
              <a:rPr lang="kk-KZ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Егер математикалық маятник ұзындығын 16 есе арттырса, оның периоды қалай өзгереді?</a:t>
            </a:r>
          </a:p>
          <a:p>
            <a:pPr marL="0" indent="0">
              <a:buNone/>
            </a:pPr>
            <a:endParaRPr lang="kk-KZ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Тербелмелі контурдың сыйымдылығын 9 есе кемітсе, оның периоды мен жиілігі қалай  өзгереді?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9" y="624110"/>
            <a:ext cx="7105672" cy="1280890"/>
          </a:xfrm>
        </p:spPr>
        <p:txBody>
          <a:bodyPr>
            <a:normAutofit fontScale="90000"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тапсырмалар.</a:t>
            </a:r>
            <a:b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деңгей –сапалық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есептер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ОЖСБ)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7" y="2133600"/>
            <a:ext cx="774861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kk-KZ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  топ </a:t>
            </a:r>
          </a:p>
          <a:p>
            <a:pPr marL="0" indent="0">
              <a:buNone/>
            </a:pP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Дененің массасын және пружина қатаңдығын 4 есе  арттырса, пружиналы маятник периоды қалай өзгереді?  </a:t>
            </a:r>
          </a:p>
          <a:p>
            <a:pPr marL="0" indent="0">
              <a:buNone/>
            </a:pPr>
            <a:endParaRPr lang="kk-KZ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Тербелмелі контурда конденсатордың сыйымдылығын 4 есе кемітіп, катушка индуктивтігін 16 есе арттырса,тербеліс периоды мен жиілігі қалай өзгереді?              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9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Сандар сөйлейді: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29174" y="184482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1745ж -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38535" y="1844825"/>
            <a:ext cx="583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Голландық Питер </a:t>
            </a:r>
            <a:r>
              <a:rPr lang="kk-KZ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Мушенбурк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тұңғыш конденсатор -             </a:t>
            </a:r>
          </a:p>
          <a:p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Лейден банкасын ойлап тапты</a:t>
            </a:r>
          </a:p>
          <a:p>
            <a:pPr>
              <a:spcBef>
                <a:spcPts val="0"/>
              </a:spcBef>
            </a:pPr>
            <a:endParaRPr lang="kk-K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54208" y="335699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1853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29361" y="3356992"/>
            <a:ext cx="7831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 Томсон  электромагниттік тербелістің периодын  есептеу                               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формуласын  ( Т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/L*C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    ұсынды.</a:t>
            </a:r>
          </a:p>
          <a:p>
            <a:pPr>
              <a:spcBef>
                <a:spcPts val="0"/>
              </a:spcBef>
            </a:pPr>
            <a:endParaRPr lang="kk-K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                   Қорытынды</a:t>
            </a:r>
          </a:p>
          <a:p>
            <a:endParaRPr lang="kk-KZ" sz="3600" b="1" dirty="0">
              <a:solidFill>
                <a:srgbClr val="FF0000"/>
              </a:solidFill>
            </a:endParaRPr>
          </a:p>
          <a:p>
            <a:r>
              <a:rPr lang="kk-KZ" b="1" dirty="0" smtClean="0">
                <a:solidFill>
                  <a:srgbClr val="FF0000"/>
                </a:solidFill>
              </a:rPr>
              <a:t>Осы тарау бойынша айнымалы электр </a:t>
            </a:r>
            <a:r>
              <a:rPr lang="kk-KZ" b="1" smtClean="0">
                <a:solidFill>
                  <a:srgbClr val="FF0000"/>
                </a:solidFill>
              </a:rPr>
              <a:t>тогы дегеніміз:</a:t>
            </a:r>
            <a:endParaRPr lang="kk-KZ" b="1" dirty="0" smtClean="0">
              <a:solidFill>
                <a:srgbClr val="FF0000"/>
              </a:solidFill>
            </a:endParaRPr>
          </a:p>
          <a:p>
            <a:endParaRPr lang="kk-KZ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</a:t>
            </a:r>
            <a:r>
              <a:rPr lang="kk-KZ" b="1" dirty="0" smtClean="0">
                <a:solidFill>
                  <a:srgbClr val="FF0000"/>
                </a:solidFill>
              </a:rPr>
              <a:t>-</a:t>
            </a:r>
            <a:endParaRPr lang="kk-KZ" b="1" dirty="0" smtClean="0">
              <a:solidFill>
                <a:srgbClr val="7030A0"/>
              </a:solidFill>
            </a:endParaRPr>
          </a:p>
          <a:p>
            <a:endParaRPr lang="kk-KZ" sz="3600" b="1" dirty="0">
              <a:solidFill>
                <a:srgbClr val="FF0000"/>
              </a:solidFill>
            </a:endParaRPr>
          </a:p>
          <a:p>
            <a:r>
              <a:rPr lang="kk-KZ" sz="3600" b="1" dirty="0" smtClean="0">
                <a:solidFill>
                  <a:srgbClr val="FF0000"/>
                </a:solidFill>
              </a:rPr>
              <a:t>                       </a:t>
            </a:r>
            <a:r>
              <a:rPr lang="kk-KZ" dirty="0" smtClean="0"/>
              <a:t>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4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858048" cy="1143000"/>
          </a:xfrm>
        </p:spPr>
        <p:txBody>
          <a:bodyPr>
            <a:norm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                     Синтез.</a:t>
            </a:r>
            <a:b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Электромагниттік  тербеліс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891459"/>
              </p:ext>
            </p:extLst>
          </p:nvPr>
        </p:nvGraphicFramePr>
        <p:xfrm>
          <a:off x="467544" y="4653136"/>
          <a:ext cx="159452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 </a:t>
                      </a:r>
                      <a:r>
                        <a:rPr lang="kk-KZ" sz="2400" b="1" dirty="0" smtClean="0"/>
                        <a:t>Период</a:t>
                      </a:r>
                      <a:endParaRPr lang="ru-RU" sz="2400" b="1" dirty="0" smtClean="0"/>
                    </a:p>
                    <a:p>
                      <a:r>
                        <a:rPr lang="en-US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96737"/>
              </p:ext>
            </p:extLst>
          </p:nvPr>
        </p:nvGraphicFramePr>
        <p:xfrm>
          <a:off x="2663788" y="4653136"/>
          <a:ext cx="17641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</a:t>
                      </a:r>
                      <a:r>
                        <a:rPr lang="ru-RU" sz="2400" dirty="0" err="1" smtClean="0"/>
                        <a:t>Жи</a:t>
                      </a:r>
                      <a:r>
                        <a:rPr lang="kk-KZ" sz="2400" dirty="0" smtClean="0"/>
                        <a:t>ілік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97686"/>
              </p:ext>
            </p:extLst>
          </p:nvPr>
        </p:nvGraphicFramePr>
        <p:xfrm>
          <a:off x="1043608" y="5949279"/>
          <a:ext cx="2664296" cy="57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endParaRPr lang="kk-KZ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68573"/>
              </p:ext>
            </p:extLst>
          </p:nvPr>
        </p:nvGraphicFramePr>
        <p:xfrm>
          <a:off x="5580112" y="3810805"/>
          <a:ext cx="30243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</a:t>
                      </a:r>
                      <a:r>
                        <a:rPr lang="ru-RU" sz="2400" dirty="0" smtClean="0"/>
                        <a:t>Амплитуда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5545"/>
              </p:ext>
            </p:extLst>
          </p:nvPr>
        </p:nvGraphicFramePr>
        <p:xfrm>
          <a:off x="4736228" y="5101503"/>
          <a:ext cx="3816424" cy="163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9865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 </a:t>
                      </a:r>
                      <a:r>
                        <a:rPr lang="en-US" sz="2000" dirty="0" smtClean="0"/>
                        <a:t>          </a:t>
                      </a:r>
                      <a:r>
                        <a:rPr lang="kk-KZ" sz="200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60254"/>
              </p:ext>
            </p:extLst>
          </p:nvPr>
        </p:nvGraphicFramePr>
        <p:xfrm>
          <a:off x="6130977" y="2852936"/>
          <a:ext cx="2304256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Резонанс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73035"/>
              </p:ext>
            </p:extLst>
          </p:nvPr>
        </p:nvGraphicFramePr>
        <p:xfrm>
          <a:off x="467544" y="3423280"/>
          <a:ext cx="2232248" cy="79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808">
                <a:tc>
                  <a:txBody>
                    <a:bodyPr/>
                    <a:lstStyle/>
                    <a:p>
                      <a:pPr algn="ctr"/>
                      <a:endParaRPr lang="kk-KZ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79055"/>
              </p:ext>
            </p:extLst>
          </p:nvPr>
        </p:nvGraphicFramePr>
        <p:xfrm>
          <a:off x="2089148" y="2791780"/>
          <a:ext cx="223224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78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    Өшетін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13003"/>
              </p:ext>
            </p:extLst>
          </p:nvPr>
        </p:nvGraphicFramePr>
        <p:xfrm>
          <a:off x="6130977" y="1672954"/>
          <a:ext cx="2232248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  Еріксіз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24294"/>
              </p:ext>
            </p:extLst>
          </p:nvPr>
        </p:nvGraphicFramePr>
        <p:xfrm>
          <a:off x="2987824" y="3789040"/>
          <a:ext cx="223224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kk-KZ" dirty="0" smtClean="0"/>
                        <a:t>      </a:t>
                      </a:r>
                      <a:r>
                        <a:rPr lang="kk-KZ" sz="2400" dirty="0" smtClean="0"/>
                        <a:t>Өшпейтін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19081"/>
              </p:ext>
            </p:extLst>
          </p:nvPr>
        </p:nvGraphicFramePr>
        <p:xfrm>
          <a:off x="2987824" y="1442526"/>
          <a:ext cx="25922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Гармоникалық</a:t>
                      </a:r>
                    </a:p>
                    <a:p>
                      <a:r>
                        <a:rPr lang="kk-KZ" sz="2400" dirty="0" smtClean="0"/>
                        <a:t>      тербеліс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1592"/>
              </p:ext>
            </p:extLst>
          </p:nvPr>
        </p:nvGraphicFramePr>
        <p:xfrm>
          <a:off x="479793" y="1704532"/>
          <a:ext cx="18722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  Еркін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H="1">
            <a:off x="2371571" y="1916832"/>
            <a:ext cx="6676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7" idx="2"/>
          </p:cNvCxnSpPr>
          <p:nvPr/>
        </p:nvCxnSpPr>
        <p:spPr>
          <a:xfrm>
            <a:off x="1415897" y="2161732"/>
            <a:ext cx="0" cy="1267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62064" y="5157192"/>
            <a:ext cx="5648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580112" y="1916832"/>
            <a:ext cx="550865" cy="1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331640" y="422108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923928" y="5398368"/>
            <a:ext cx="720080" cy="622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095409" y="2161732"/>
            <a:ext cx="3131" cy="6336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417240" y="392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7092280" y="4358729"/>
            <a:ext cx="6259" cy="604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111594" y="3429000"/>
            <a:ext cx="0" cy="3557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645000" y="2240868"/>
            <a:ext cx="0" cy="5509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532040" y="2240868"/>
            <a:ext cx="0" cy="1546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3"/>
            <a:endCxn id="5" idx="1"/>
          </p:cNvCxnSpPr>
          <p:nvPr/>
        </p:nvCxnSpPr>
        <p:spPr>
          <a:xfrm flipV="1">
            <a:off x="2062064" y="5013176"/>
            <a:ext cx="601724" cy="5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619672" y="5384656"/>
            <a:ext cx="0" cy="6366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80112" y="5168311"/>
            <a:ext cx="2128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  = q m    </a:t>
            </a:r>
            <a:r>
              <a:rPr lang="en-US" b="1" dirty="0" err="1">
                <a:solidFill>
                  <a:schemeClr val="bg1"/>
                </a:solidFill>
              </a:rPr>
              <a:t>coswt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  </a:t>
            </a:r>
            <a:r>
              <a:rPr lang="en-US" b="1" dirty="0">
                <a:solidFill>
                  <a:schemeClr val="bg1"/>
                </a:solidFill>
              </a:rPr>
              <a:t>= I m   sin  </a:t>
            </a:r>
            <a:r>
              <a:rPr lang="en-US" b="1" dirty="0" err="1">
                <a:solidFill>
                  <a:schemeClr val="bg1"/>
                </a:solidFill>
              </a:rPr>
              <a:t>wt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U  </a:t>
            </a:r>
            <a:r>
              <a:rPr lang="en-US" b="1" dirty="0">
                <a:solidFill>
                  <a:schemeClr val="bg1"/>
                </a:solidFill>
              </a:rPr>
              <a:t>=  U m  cos w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3567" y="3454679"/>
            <a:ext cx="1943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Тербел</a:t>
            </a:r>
            <a:r>
              <a:rPr lang="kk-KZ" sz="2000" b="1" dirty="0">
                <a:solidFill>
                  <a:schemeClr val="bg1"/>
                </a:solidFill>
              </a:rPr>
              <a:t>мелі </a:t>
            </a:r>
          </a:p>
          <a:p>
            <a:pPr algn="ctr"/>
            <a:r>
              <a:rPr lang="kk-KZ" sz="2000" b="1" dirty="0">
                <a:solidFill>
                  <a:schemeClr val="bg1"/>
                </a:solidFill>
              </a:rPr>
              <a:t>контур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55170" y="6021288"/>
            <a:ext cx="2064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T=2</a:t>
            </a:r>
            <a:r>
              <a:rPr lang="el-GR" sz="2400" b="1" dirty="0">
                <a:solidFill>
                  <a:schemeClr val="bg1"/>
                </a:solidFill>
              </a:rPr>
              <a:t>π</a:t>
            </a:r>
            <a:r>
              <a:rPr lang="en-US" sz="2400" b="1" dirty="0" smtClean="0">
                <a:solidFill>
                  <a:schemeClr val="bg1"/>
                </a:solidFill>
              </a:rPr>
              <a:t>/L*C</a:t>
            </a:r>
            <a:endParaRPr lang="kk-K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484319" cy="1018940"/>
          </a:xfrm>
        </p:spPr>
        <p:txBody>
          <a:bodyPr>
            <a:normAutofit/>
          </a:bodyPr>
          <a:lstStyle/>
          <a:p>
            <a:r>
              <a:rPr lang="kk-KZ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  тапсырма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97971"/>
          </a:xfrm>
        </p:spPr>
        <p:txBody>
          <a:bodyPr/>
          <a:lstStyle/>
          <a:p>
            <a:endParaRPr lang="kk-KZ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k-KZ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k-KZ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§ 29 оқып келу</a:t>
            </a:r>
          </a:p>
        </p:txBody>
      </p:sp>
    </p:spTree>
    <p:extLst>
      <p:ext uri="{BB962C8B-B14F-4D97-AF65-F5344CB8AC3E}">
        <p14:creationId xmlns:p14="http://schemas.microsoft.com/office/powerpoint/2010/main" val="40395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415622">
            <a:off x="2267461" y="2174642"/>
            <a:ext cx="53340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а ғ а л а у. </a:t>
            </a:r>
            <a:endParaRPr lang="ru-RU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692696"/>
            <a:ext cx="6552729" cy="1224136"/>
          </a:xfrm>
        </p:spPr>
        <p:txBody>
          <a:bodyPr/>
          <a:lstStyle/>
          <a:p>
            <a:r>
              <a:rPr lang="kk-KZ" b="1" dirty="0" smtClean="0"/>
              <a:t> </a:t>
            </a:r>
            <a:r>
              <a:rPr lang="kk-K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Бағалау  көрсеткіші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2492896"/>
            <a:ext cx="6912768" cy="3888432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sz="2400" dirty="0" smtClean="0">
                <a:solidFill>
                  <a:srgbClr val="FF0000"/>
                </a:solidFill>
              </a:rPr>
              <a:t>        «3» баға    -   1  -  12  ұпай</a:t>
            </a:r>
          </a:p>
          <a:p>
            <a:endParaRPr lang="kk-KZ" sz="2400" dirty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        «4» баға    -  13  -  25 ұпай</a:t>
            </a:r>
          </a:p>
          <a:p>
            <a:endParaRPr lang="kk-KZ" sz="2400" dirty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       «5» баға    -   26   - 34 ұпай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8911" y="2967335"/>
            <a:ext cx="986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2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89199" cy="648072"/>
          </a:xfrm>
        </p:spPr>
        <p:txBody>
          <a:bodyPr>
            <a:normAutofit/>
          </a:bodyPr>
          <a:lstStyle/>
          <a:p>
            <a:pPr algn="ctr"/>
            <a:r>
              <a:rPr lang="kk-KZ" sz="2800" b="1" i="1" dirty="0" smtClean="0"/>
              <a:t>Сабақ жоспары: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416824" cy="4752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Ұйымдастыру.Рефлексия.</a:t>
            </a:r>
          </a:p>
          <a:p>
            <a:pPr>
              <a:buNone/>
            </a:pP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2.Миға шабуыл.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3.Жаңа материалды түсіндіру.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4.Жаңа мағынаны бекіту: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қолдану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анализ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синтез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5. Үйге тапсырма беру.</a:t>
            </a:r>
          </a:p>
          <a:p>
            <a:pPr>
              <a:buNone/>
            </a:pPr>
            <a:r>
              <a:rPr lang="kk-KZ" sz="1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6. Бағалау.</a:t>
            </a:r>
          </a:p>
          <a:p>
            <a:pPr>
              <a:buNone/>
            </a:pPr>
            <a:r>
              <a:rPr lang="kk-KZ" sz="2400" dirty="0"/>
              <a:t> </a:t>
            </a:r>
            <a:r>
              <a:rPr lang="kk-KZ" sz="2400" dirty="0" smtClean="0"/>
              <a:t>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18035">
            <a:off x="2387233" y="1166221"/>
            <a:ext cx="5143535" cy="804626"/>
          </a:xfrm>
        </p:spPr>
        <p:txBody>
          <a:bodyPr>
            <a:no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Рефлексия.  (нәтиже)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60673">
            <a:off x="2248205" y="2445123"/>
            <a:ext cx="6201485" cy="30099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kk-KZ" sz="8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8600" b="1" i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kk-KZ" sz="8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ұнады ма?</a:t>
            </a:r>
          </a:p>
          <a:p>
            <a:endParaRPr lang="kk-KZ" sz="8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Қай  жерде қиналдың?</a:t>
            </a:r>
          </a:p>
          <a:p>
            <a:endParaRPr lang="kk-KZ" sz="8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Қай жерді тез түсіндің?</a:t>
            </a:r>
          </a:p>
          <a:p>
            <a:pPr marL="0" indent="0">
              <a:buNone/>
            </a:pPr>
            <a:endParaRPr lang="kk-KZ" sz="8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kk-KZ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89199" cy="572642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</a:rPr>
              <a:t>Рефлексия.     (бағдар)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2133600"/>
            <a:ext cx="8138864" cy="37776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sz="2800" dirty="0" smtClean="0"/>
              <a:t>        </a:t>
            </a:r>
            <a:r>
              <a:rPr lang="kk-KZ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Шығыстың өлең жазудың дәстүрлі түрі “Синквейн”әдісімен шығармашылық жұмыс:</a:t>
            </a:r>
          </a:p>
          <a:p>
            <a:pPr>
              <a:buNone/>
            </a:pPr>
            <a:endParaRPr lang="kk-KZ" sz="3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Зат есім : Физика</a:t>
            </a:r>
          </a:p>
          <a:p>
            <a:pPr>
              <a:buNone/>
            </a:pPr>
            <a:r>
              <a:rPr lang="kk-KZ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Екі етістік : Не істейді?</a:t>
            </a:r>
          </a:p>
          <a:p>
            <a:pPr>
              <a:buNone/>
            </a:pPr>
            <a:r>
              <a:rPr lang="kk-KZ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Үш сын есім : Қандай?</a:t>
            </a:r>
          </a:p>
          <a:p>
            <a:pPr>
              <a:buNone/>
            </a:pPr>
            <a:r>
              <a:rPr lang="kk-KZ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3-4 сөзді сөйлем.</a:t>
            </a:r>
          </a:p>
          <a:p>
            <a:pPr>
              <a:buNone/>
            </a:pPr>
            <a:endParaRPr lang="kk-KZ" sz="2800" dirty="0"/>
          </a:p>
          <a:p>
            <a:pPr>
              <a:buNone/>
            </a:pPr>
            <a:r>
              <a:rPr lang="kk-KZ" sz="2800" dirty="0" smtClean="0"/>
              <a:t>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005" y="58674"/>
            <a:ext cx="4438551" cy="70184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  тербеліс</a:t>
            </a:r>
            <a:r>
              <a:rPr lang="kk-KZ" sz="2800" dirty="0" smtClean="0"/>
              <a:t/>
            </a:r>
            <a:br>
              <a:rPr lang="kk-KZ" sz="2800" dirty="0" smtClean="0"/>
            </a:b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29757"/>
              </p:ext>
            </p:extLst>
          </p:nvPr>
        </p:nvGraphicFramePr>
        <p:xfrm>
          <a:off x="2500297" y="684812"/>
          <a:ext cx="407196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l"/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Гармоникалық  тербеліс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шарты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теңдеуі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529134" y="1470630"/>
            <a:ext cx="814377" cy="661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78253"/>
              </p:ext>
            </p:extLst>
          </p:nvPr>
        </p:nvGraphicFramePr>
        <p:xfrm>
          <a:off x="683154" y="1801502"/>
          <a:ext cx="128588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kk-KZ" sz="2000" i="0" dirty="0" smtClean="0"/>
                        <a:t>   </a:t>
                      </a:r>
                      <a:r>
                        <a:rPr lang="kk-KZ" sz="2400" i="0" dirty="0" smtClean="0"/>
                        <a:t>Еркін</a:t>
                      </a:r>
                      <a:endParaRPr lang="ru-RU" sz="2400" i="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3689808" y="1488743"/>
            <a:ext cx="856859" cy="6429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30411"/>
              </p:ext>
            </p:extLst>
          </p:nvPr>
        </p:nvGraphicFramePr>
        <p:xfrm>
          <a:off x="2714612" y="2169611"/>
          <a:ext cx="307183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Өшетін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</a:t>
                      </a:r>
                      <a:r>
                        <a:rPr lang="kk-KZ" sz="2400" dirty="0" smtClean="0"/>
                        <a:t>Өшпейтін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69888"/>
              </p:ext>
            </p:extLst>
          </p:nvPr>
        </p:nvGraphicFramePr>
        <p:xfrm>
          <a:off x="283107" y="2725866"/>
          <a:ext cx="2428957" cy="149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22">
                <a:tc>
                  <a:txBody>
                    <a:bodyPr/>
                    <a:lstStyle/>
                    <a:p>
                      <a:pPr algn="l"/>
                      <a:endParaRPr lang="kk-KZ" sz="2400" dirty="0" smtClean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66466"/>
              </p:ext>
            </p:extLst>
          </p:nvPr>
        </p:nvGraphicFramePr>
        <p:xfrm>
          <a:off x="459617" y="4608521"/>
          <a:ext cx="1857388" cy="50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    Период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45948"/>
              </p:ext>
            </p:extLst>
          </p:nvPr>
        </p:nvGraphicFramePr>
        <p:xfrm>
          <a:off x="3107124" y="4608521"/>
          <a:ext cx="200026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  Жиілік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06130"/>
              </p:ext>
            </p:extLst>
          </p:nvPr>
        </p:nvGraphicFramePr>
        <p:xfrm>
          <a:off x="6143636" y="3786190"/>
          <a:ext cx="264320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     Амплитуда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07291"/>
              </p:ext>
            </p:extLst>
          </p:nvPr>
        </p:nvGraphicFramePr>
        <p:xfrm>
          <a:off x="6500826" y="1714488"/>
          <a:ext cx="185738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 </a:t>
                      </a:r>
                      <a:r>
                        <a:rPr lang="kk-KZ" sz="2400" dirty="0" smtClean="0"/>
                        <a:t>Еріксіз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73835"/>
              </p:ext>
            </p:extLst>
          </p:nvPr>
        </p:nvGraphicFramePr>
        <p:xfrm>
          <a:off x="6215074" y="2928934"/>
          <a:ext cx="235745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      Резонанс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1891"/>
              </p:ext>
            </p:extLst>
          </p:nvPr>
        </p:nvGraphicFramePr>
        <p:xfrm>
          <a:off x="1800872" y="5270014"/>
          <a:ext cx="2317365" cy="147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1353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  </a:t>
                      </a:r>
                      <a:r>
                        <a:rPr lang="kk-KZ" sz="2000" dirty="0" smtClean="0"/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08689"/>
              </p:ext>
            </p:extLst>
          </p:nvPr>
        </p:nvGraphicFramePr>
        <p:xfrm>
          <a:off x="5292080" y="4774645"/>
          <a:ext cx="357190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endParaRPr lang="kk-KZ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/>
                        <a:t>       </a:t>
                      </a:r>
                      <a:endParaRPr lang="ru-RU" sz="20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>
            <a:off x="4529134" y="1461341"/>
            <a:ext cx="1884031" cy="5638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355976" y="5085184"/>
            <a:ext cx="97568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524328" y="4221088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8" idx="3"/>
          </p:cNvCxnSpPr>
          <p:nvPr/>
        </p:nvCxnSpPr>
        <p:spPr>
          <a:xfrm flipH="1">
            <a:off x="1969038" y="1463015"/>
            <a:ext cx="2571556" cy="5885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31640" y="227687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524328" y="2348627"/>
            <a:ext cx="0" cy="585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524328" y="342900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2317005" y="4797152"/>
            <a:ext cx="790119" cy="10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317006" y="4941168"/>
            <a:ext cx="7901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316298" y="5085184"/>
            <a:ext cx="51939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316298" y="4221088"/>
            <a:ext cx="15636" cy="426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1739" y="2828835"/>
            <a:ext cx="2139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</a:rPr>
              <a:t>Математикалық</a:t>
            </a:r>
          </a:p>
          <a:p>
            <a:pPr algn="ctr"/>
            <a:r>
              <a:rPr lang="kk-KZ" sz="2000" b="1" dirty="0">
                <a:solidFill>
                  <a:schemeClr val="bg1"/>
                </a:solidFill>
              </a:rPr>
              <a:t> </a:t>
            </a:r>
            <a:r>
              <a:rPr lang="kk-KZ" sz="2000" b="1" dirty="0" smtClean="0">
                <a:solidFill>
                  <a:schemeClr val="bg1"/>
                </a:solidFill>
              </a:rPr>
              <a:t>маятник </a:t>
            </a:r>
            <a:endParaRPr lang="kk-KZ" sz="2000" b="1" dirty="0">
              <a:solidFill>
                <a:schemeClr val="bg1"/>
              </a:solidFill>
            </a:endParaRPr>
          </a:p>
          <a:p>
            <a:pPr algn="ctr"/>
            <a:r>
              <a:rPr lang="kk-KZ" sz="2000" b="1" dirty="0">
                <a:solidFill>
                  <a:schemeClr val="bg1"/>
                </a:solidFill>
              </a:rPr>
              <a:t>Пружиналы маятник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0478" y="5409220"/>
            <a:ext cx="1832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</a:rPr>
              <a:t>Т</a:t>
            </a:r>
            <a:r>
              <a:rPr lang="en-US" sz="2000" b="1" dirty="0">
                <a:solidFill>
                  <a:schemeClr val="bg1"/>
                </a:solidFill>
              </a:rPr>
              <a:t>= 2</a:t>
            </a:r>
            <a:r>
              <a:rPr lang="el-GR" sz="2000" b="1" dirty="0">
                <a:solidFill>
                  <a:schemeClr val="bg1"/>
                </a:solidFill>
              </a:rPr>
              <a:t>π√</a:t>
            </a:r>
            <a:r>
              <a:rPr lang="en-US" sz="2000" b="1" dirty="0">
                <a:solidFill>
                  <a:schemeClr val="bg1"/>
                </a:solidFill>
              </a:rPr>
              <a:t>l/g     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 </a:t>
            </a:r>
            <a:r>
              <a:rPr lang="en-US" sz="2000" b="1" dirty="0">
                <a:solidFill>
                  <a:schemeClr val="bg1"/>
                </a:solidFill>
              </a:rPr>
              <a:t>= 2</a:t>
            </a:r>
            <a:r>
              <a:rPr lang="el-GR" sz="2000" b="1" dirty="0">
                <a:solidFill>
                  <a:schemeClr val="bg1"/>
                </a:solidFill>
              </a:rPr>
              <a:t>π√</a:t>
            </a:r>
            <a:r>
              <a:rPr lang="en-US" sz="2000" b="1" dirty="0">
                <a:solidFill>
                  <a:schemeClr val="bg1"/>
                </a:solidFill>
              </a:rPr>
              <a:t>m/k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</a:t>
            </a:r>
            <a:r>
              <a:rPr lang="en-US" sz="2000" b="1" dirty="0">
                <a:solidFill>
                  <a:schemeClr val="bg1"/>
                </a:solidFill>
              </a:rPr>
              <a:t>= 1/v  T= t/n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3346" y="4941168"/>
            <a:ext cx="32651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x = A cos</a:t>
            </a:r>
            <a:r>
              <a:rPr lang="el-GR" sz="2400" b="1" dirty="0">
                <a:solidFill>
                  <a:schemeClr val="bg1"/>
                </a:solidFill>
              </a:rPr>
              <a:t>ῳ</a:t>
            </a:r>
            <a:r>
              <a:rPr lang="en-US" sz="2400" b="1" dirty="0">
                <a:solidFill>
                  <a:schemeClr val="bg1"/>
                </a:solidFill>
              </a:rPr>
              <a:t>t +ϕ)</a:t>
            </a:r>
          </a:p>
          <a:p>
            <a:r>
              <a:rPr lang="kk-KZ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v </a:t>
            </a:r>
            <a:r>
              <a:rPr lang="en-US" sz="2400" b="1" dirty="0">
                <a:solidFill>
                  <a:schemeClr val="bg1"/>
                </a:solidFill>
              </a:rPr>
              <a:t>= A </a:t>
            </a:r>
            <a:r>
              <a:rPr lang="el-GR" sz="2400" b="1" dirty="0">
                <a:solidFill>
                  <a:schemeClr val="bg1"/>
                </a:solidFill>
              </a:rPr>
              <a:t>ῳ</a:t>
            </a:r>
            <a:r>
              <a:rPr lang="en-US" sz="2400" b="1" dirty="0">
                <a:solidFill>
                  <a:schemeClr val="bg1"/>
                </a:solidFill>
              </a:rPr>
              <a:t>sin(</a:t>
            </a:r>
            <a:r>
              <a:rPr lang="el-GR" sz="2400" b="1" dirty="0">
                <a:solidFill>
                  <a:schemeClr val="bg1"/>
                </a:solidFill>
              </a:rPr>
              <a:t>ῳ</a:t>
            </a:r>
            <a:r>
              <a:rPr lang="en-US" sz="2400" b="1" dirty="0">
                <a:solidFill>
                  <a:schemeClr val="bg1"/>
                </a:solidFill>
              </a:rPr>
              <a:t>t +ϕ)</a:t>
            </a:r>
          </a:p>
          <a:p>
            <a:pPr>
              <a:defRPr/>
            </a:pPr>
            <a:r>
              <a:rPr lang="kk-KZ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a=A ῳ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cos </a:t>
            </a:r>
            <a:r>
              <a:rPr lang="en-US" sz="2400" b="1" dirty="0">
                <a:solidFill>
                  <a:schemeClr val="bg1"/>
                </a:solidFill>
              </a:rPr>
              <a:t>( </a:t>
            </a:r>
            <a:r>
              <a:rPr lang="en-US" sz="2400" b="1" dirty="0" err="1">
                <a:solidFill>
                  <a:schemeClr val="bg1"/>
                </a:solidFill>
              </a:rPr>
              <a:t>ῳt+ϕ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b="1" dirty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89199" cy="572642"/>
          </a:xfrm>
        </p:spPr>
        <p:txBody>
          <a:bodyPr>
            <a:normAutofit/>
          </a:bodyPr>
          <a:lstStyle/>
          <a:p>
            <a:r>
              <a:rPr lang="kk-KZ" sz="2800" b="1" dirty="0" smtClean="0"/>
              <a:t>Электромагниттік өріс 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496944" cy="28125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dirty="0" smtClean="0"/>
              <a:t> </a:t>
            </a:r>
            <a:r>
              <a:rPr lang="kk-KZ" b="1" dirty="0" smtClean="0">
                <a:solidFill>
                  <a:schemeClr val="tx1"/>
                </a:solidFill>
              </a:rPr>
              <a:t>1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Нүктелік заряд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(K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өрісін туғызады.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Қозғалыстағы заряд , яғни электр тогы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I= q/t –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өрісін туғызады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Үдеумен қозғалатын заряд потенциалдар айырымы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кернеу  туғызады. Ол көзге көрінбейтін материя түрі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электромагниттік өрістің бірден бір себебі.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Осы өріс электромагниттік тербеліс көзі болып табылады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2400" dirty="0" smtClean="0"/>
              <a:t>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93096"/>
            <a:ext cx="8064896" cy="220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388423" cy="377762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kk-KZ" dirty="0" smtClean="0"/>
          </a:p>
          <a:p>
            <a:pPr algn="ctr">
              <a:spcBef>
                <a:spcPts val="0"/>
              </a:spcBef>
              <a:buNone/>
            </a:pP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Зарядтың, ток күшінің, кернеудің    периодтты түрде өзгеруі </a:t>
            </a:r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электромагниттік тербеліс  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8640"/>
            <a:ext cx="66566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Анықтамасы.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конденсатордан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индуктивтігі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катушкадан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жалғанған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тербелмелі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тербелмелі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303673"/>
            <a:ext cx="3096344" cy="3435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18112" b="43031"/>
          <a:stretch/>
        </p:blipFill>
        <p:spPr>
          <a:xfrm>
            <a:off x="3923928" y="3861048"/>
            <a:ext cx="4909014" cy="212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6722</TotalTime>
  <Words>1202</Words>
  <Application>Microsoft Office PowerPoint</Application>
  <PresentationFormat>Экран (4:3)</PresentationFormat>
  <Paragraphs>320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Легкий дым</vt:lpstr>
      <vt:lpstr>Тема Office</vt:lpstr>
      <vt:lpstr>1_Тема Office</vt:lpstr>
      <vt:lpstr>  9 сынып</vt:lpstr>
      <vt:lpstr>Мақсаты:        Электромагниттік тербелістер туралы түсінік беру.</vt:lpstr>
      <vt:lpstr>Сабақтың  түрі:  Жаңа сабақ.  Сабақтың өту түрі: Топпен жұмыс</vt:lpstr>
      <vt:lpstr>Сабақ жоспары:</vt:lpstr>
      <vt:lpstr>Рефлексия.     (бағдар)</vt:lpstr>
      <vt:lpstr> Механикалық  тербеліс </vt:lpstr>
      <vt:lpstr>Электромагниттік өріс :</vt:lpstr>
      <vt:lpstr>Презентация PowerPoint</vt:lpstr>
      <vt:lpstr>С –сыйымдылығы бар конденсатордан L –  индуктивтігі бар катушкадан тізбекті жалғанған тербелмелі жүйе – тербелмелі контур деп аталады</vt:lpstr>
      <vt:lpstr>Конденсаторлар</vt:lpstr>
      <vt:lpstr>Конденсатор қызметі:</vt:lpstr>
      <vt:lpstr>Презентация PowerPoint</vt:lpstr>
      <vt:lpstr>Катушканың қызметі:</vt:lpstr>
      <vt:lpstr>Презентация PowerPoint</vt:lpstr>
      <vt:lpstr>Презентация PowerPoint</vt:lpstr>
      <vt:lpstr>Гармоникалық тербеліс шарты:</vt:lpstr>
      <vt:lpstr>Презентация PowerPoint</vt:lpstr>
      <vt:lpstr>                         Еріксіз    электромагниттік  тербеліс</vt:lpstr>
      <vt:lpstr>Резонанс.</vt:lpstr>
      <vt:lpstr>Презентация PowerPoint</vt:lpstr>
      <vt:lpstr>Механикалық және электромагниттік тербелісті сипаттайтын             физикалық шамалардың баламалығы</vt:lpstr>
      <vt:lpstr>Деңгейлік тапсырмалар:  І –деңгей: Экспериментті есеп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Деңгейлік тапсырмалар:   ІІ деңгей- графикті есеп.</vt:lpstr>
      <vt:lpstr>Деңгейлік тапсырмалар:   ІІ деңгей- графикті есеп.</vt:lpstr>
      <vt:lpstr>Деңгейлік тапсырмалар. ІІІ деңгей - есеп құрап, шығар:</vt:lpstr>
      <vt:lpstr>Деңгейлік тапсырмалар. ІІІ деңгей –сапалық есептер.(ОЖСБ) </vt:lpstr>
      <vt:lpstr>Деңгейлік тапсырмалар. ІІІ деңгей –сапалық есептер. (ОЖСБ)</vt:lpstr>
      <vt:lpstr>Презентация PowerPoint</vt:lpstr>
      <vt:lpstr>Презентация PowerPoint</vt:lpstr>
      <vt:lpstr>Презентация PowerPoint</vt:lpstr>
      <vt:lpstr>                          Синтез. Электромагниттік  тербеліс</vt:lpstr>
      <vt:lpstr>Үйге  тапсырма</vt:lpstr>
      <vt:lpstr>Презентация PowerPoint</vt:lpstr>
      <vt:lpstr> Бағалау  көрсеткіші</vt:lpstr>
      <vt:lpstr>Рефлексия.  (нәтиже)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Атырау</dc:creator>
  <cp:lastModifiedBy>Нурлан Нурабаев</cp:lastModifiedBy>
  <cp:revision>170</cp:revision>
  <dcterms:created xsi:type="dcterms:W3CDTF">2014-12-14T15:05:01Z</dcterms:created>
  <dcterms:modified xsi:type="dcterms:W3CDTF">2017-01-23T04:00:40Z</dcterms:modified>
</cp:coreProperties>
</file>