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78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5" r:id="rId13"/>
    <p:sldId id="266" r:id="rId14"/>
    <p:sldId id="279" r:id="rId15"/>
    <p:sldId id="270" r:id="rId16"/>
    <p:sldId id="280" r:id="rId17"/>
    <p:sldId id="281" r:id="rId18"/>
    <p:sldId id="272" r:id="rId19"/>
    <p:sldId id="273" r:id="rId20"/>
    <p:sldId id="282" r:id="rId21"/>
    <p:sldId id="274" r:id="rId22"/>
    <p:sldId id="275" r:id="rId23"/>
    <p:sldId id="276" r:id="rId24"/>
    <p:sldId id="277" r:id="rId25"/>
  </p:sldIdLst>
  <p:sldSz cx="9144000" cy="6858000" type="screen4x3"/>
  <p:notesSz cx="6886575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4" y="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101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0799" y="0"/>
            <a:ext cx="2984183" cy="50101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204644E1-E88D-425D-A005-8F4567B87F5B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658" y="4759643"/>
            <a:ext cx="5509260" cy="4509135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183" cy="50101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0799" y="9517546"/>
            <a:ext cx="2984183" cy="501015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21BE396-365B-4221-83B7-7F14A90C47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718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BE396-365B-4221-83B7-7F14A90C47F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161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F0EC273-7DD1-4163-9BD6-519B7833044D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D9B36E9-CC24-4807-9A20-137DF73694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gi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gif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gif"/><Relationship Id="rId5" Type="http://schemas.openxmlformats.org/officeDocument/2006/relationships/image" Target="../media/image12.gif"/><Relationship Id="rId4" Type="http://schemas.openxmlformats.org/officeDocument/2006/relationships/image" Target="../media/image1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4" descr="M2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sp>
        <p:nvSpPr>
          <p:cNvPr id="6" name="Облако 5"/>
          <p:cNvSpPr/>
          <p:nvPr/>
        </p:nvSpPr>
        <p:spPr>
          <a:xfrm>
            <a:off x="857224" y="857232"/>
            <a:ext cx="7929618" cy="5286412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/>
              <a:t>ЕЕ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857224" y="1643050"/>
            <a:ext cx="69294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</a:rPr>
              <a:t>        </a:t>
            </a:r>
            <a:r>
              <a:rPr lang="kk-KZ" sz="3300" b="1" dirty="0" smtClean="0">
                <a:solidFill>
                  <a:srgbClr val="92D050"/>
                </a:solidFill>
              </a:rPr>
              <a:t>Етістіктің шақтарын </a:t>
            </a:r>
          </a:p>
          <a:p>
            <a:r>
              <a:rPr lang="kk-KZ" sz="3300" b="1" dirty="0" smtClean="0">
                <a:solidFill>
                  <a:srgbClr val="92D050"/>
                </a:solidFill>
              </a:rPr>
              <a:t>                              қайталау </a:t>
            </a:r>
            <a:endParaRPr lang="kk-KZ" sz="3300" b="1" dirty="0" smtClean="0">
              <a:solidFill>
                <a:srgbClr val="FF0000"/>
              </a:solidFill>
            </a:endParaRPr>
          </a:p>
          <a:p>
            <a:endParaRPr lang="kk-KZ" sz="3200" dirty="0" smtClean="0">
              <a:solidFill>
                <a:srgbClr val="FF0000"/>
              </a:solidFill>
            </a:endParaRPr>
          </a:p>
          <a:p>
            <a:endParaRPr lang="kk-KZ" sz="3200" dirty="0" smtClean="0">
              <a:solidFill>
                <a:srgbClr val="FF0000"/>
              </a:solidFill>
            </a:endParaRPr>
          </a:p>
          <a:p>
            <a:r>
              <a:rPr lang="kk-KZ" sz="3200" dirty="0" smtClean="0">
                <a:solidFill>
                  <a:srgbClr val="FF0000"/>
                </a:solidFill>
              </a:rPr>
              <a:t>                     </a:t>
            </a:r>
            <a:r>
              <a:rPr lang="kk-KZ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</a:t>
            </a:r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ән: қазақ тілі</a:t>
            </a:r>
          </a:p>
          <a:p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      Сынып: 7 «А» </a:t>
            </a:r>
          </a:p>
          <a:p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4" descr="38"/>
          <p:cNvPicPr>
            <a:picLocks noChangeAspect="1" noChangeArrowheads="1" noCrop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00034" y="428604"/>
            <a:ext cx="1633582" cy="1400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8" descr="112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flipH="1">
            <a:off x="7775575" y="428604"/>
            <a:ext cx="808642" cy="619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8" descr="112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flipH="1">
            <a:off x="7643834" y="5143512"/>
            <a:ext cx="725515" cy="555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8" descr="112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00034" y="5572140"/>
            <a:ext cx="98903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Группа 17"/>
          <p:cNvGrpSpPr>
            <a:grpSpLocks/>
          </p:cNvGrpSpPr>
          <p:nvPr/>
        </p:nvGrpSpPr>
        <p:grpSpPr bwMode="auto">
          <a:xfrm rot="-869711">
            <a:off x="2935943" y="2500702"/>
            <a:ext cx="1318454" cy="1365394"/>
            <a:chOff x="6858016" y="214291"/>
            <a:chExt cx="1855775" cy="1439138"/>
          </a:xfrm>
        </p:grpSpPr>
        <p:pic>
          <p:nvPicPr>
            <p:cNvPr id="14" name="Рисунок 18" descr="5350aa889be3f2b6d36c0b5644508981.gif"/>
            <p:cNvPicPr>
              <a:picLocks noChangeAspect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Рисунок 19" descr="5350aa889be3f2b6d36c0b5644508981.gif"/>
            <p:cNvPicPr>
              <a:picLocks noChangeAspect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" name="Группа 17"/>
          <p:cNvGrpSpPr>
            <a:grpSpLocks/>
          </p:cNvGrpSpPr>
          <p:nvPr/>
        </p:nvGrpSpPr>
        <p:grpSpPr bwMode="auto">
          <a:xfrm rot="-869711">
            <a:off x="275426" y="1859962"/>
            <a:ext cx="1318454" cy="1227064"/>
            <a:chOff x="6858016" y="214291"/>
            <a:chExt cx="1855775" cy="1439138"/>
          </a:xfrm>
        </p:grpSpPr>
        <p:pic>
          <p:nvPicPr>
            <p:cNvPr id="17" name="Рисунок 18" descr="5350aa889be3f2b6d36c0b5644508981.gif"/>
            <p:cNvPicPr>
              <a:picLocks noChangeAspect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Рисунок 19" descr="5350aa889be3f2b6d36c0b5644508981.gif"/>
            <p:cNvPicPr>
              <a:picLocks noChangeAspect="1"/>
            </p:cNvPicPr>
            <p:nvPr/>
          </p:nvPicPr>
          <p:blipFill>
            <a:blip r:embed="rId7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" name="Группа 17"/>
          <p:cNvGrpSpPr>
            <a:grpSpLocks/>
          </p:cNvGrpSpPr>
          <p:nvPr/>
        </p:nvGrpSpPr>
        <p:grpSpPr bwMode="auto">
          <a:xfrm rot="-869711">
            <a:off x="71695" y="3588938"/>
            <a:ext cx="1318454" cy="1298601"/>
            <a:chOff x="6858016" y="214291"/>
            <a:chExt cx="1855775" cy="1439138"/>
          </a:xfrm>
        </p:grpSpPr>
        <p:pic>
          <p:nvPicPr>
            <p:cNvPr id="20" name="Рисунок 18" descr="5350aa889be3f2b6d36c0b5644508981.gif"/>
            <p:cNvPicPr>
              <a:picLocks noChangeAspect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Рисунок 19" descr="5350aa889be3f2b6d36c0b5644508981.gif"/>
            <p:cNvPicPr>
              <a:picLocks noChangeAspect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med">
    <p:wheel spokes="8"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503238" y="1000105"/>
          <a:ext cx="8183560" cy="46434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22945"/>
                <a:gridCol w="1022945"/>
                <a:gridCol w="1022945"/>
                <a:gridCol w="1022945"/>
                <a:gridCol w="1022945"/>
                <a:gridCol w="1022945"/>
                <a:gridCol w="1022945"/>
                <a:gridCol w="1022945"/>
              </a:tblGrid>
              <a:tr h="3869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69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5" descr="сары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5" name="Группа 17"/>
          <p:cNvGrpSpPr>
            <a:grpSpLocks/>
          </p:cNvGrpSpPr>
          <p:nvPr/>
        </p:nvGrpSpPr>
        <p:grpSpPr bwMode="auto">
          <a:xfrm rot="-869711">
            <a:off x="394947" y="5859273"/>
            <a:ext cx="981309" cy="678538"/>
            <a:chOff x="6858016" y="214291"/>
            <a:chExt cx="1855775" cy="1439138"/>
          </a:xfrm>
        </p:grpSpPr>
        <p:pic>
          <p:nvPicPr>
            <p:cNvPr id="6" name="Рисунок 18" descr="5350aa889be3f2b6d36c0b5644508981.gif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19" descr="5350aa889be3f2b6d36c0b5644508981.gif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TextBox 7"/>
          <p:cNvSpPr txBox="1"/>
          <p:nvPr/>
        </p:nvSpPr>
        <p:spPr>
          <a:xfrm>
            <a:off x="1285852" y="285728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Семантикалық кестені толтыр толтыр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282" y="785794"/>
          <a:ext cx="8644000" cy="566228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14414"/>
                <a:gridCol w="946586"/>
                <a:gridCol w="1080500"/>
                <a:gridCol w="1080500"/>
                <a:gridCol w="1080500"/>
                <a:gridCol w="1080500"/>
                <a:gridCol w="1080500"/>
                <a:gridCol w="1080500"/>
              </a:tblGrid>
              <a:tr h="8039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Мысал-</a:t>
                      </a:r>
                    </a:p>
                    <a:p>
                      <a:r>
                        <a:rPr lang="kk-KZ" sz="1400" dirty="0" smtClean="0"/>
                        <a:t>дар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aseline="0" dirty="0" smtClean="0"/>
                        <a:t>     нақ </a:t>
                      </a:r>
                    </a:p>
                    <a:p>
                      <a:r>
                        <a:rPr lang="kk-KZ" sz="1400" baseline="0" dirty="0" smtClean="0"/>
                        <a:t>     осы</a:t>
                      </a:r>
                    </a:p>
                    <a:p>
                      <a:r>
                        <a:rPr lang="kk-KZ" sz="1400" baseline="0" dirty="0" smtClean="0"/>
                        <a:t>    шақ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ауысп. келер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Жедел</a:t>
                      </a:r>
                    </a:p>
                    <a:p>
                      <a:r>
                        <a:rPr lang="kk-KZ" sz="1400" dirty="0" smtClean="0"/>
                        <a:t>өткен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мақс.</a:t>
                      </a:r>
                    </a:p>
                    <a:p>
                      <a:r>
                        <a:rPr lang="kk-KZ" sz="1400" dirty="0" smtClean="0"/>
                        <a:t>келер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бұрынғ.</a:t>
                      </a:r>
                    </a:p>
                    <a:p>
                      <a:r>
                        <a:rPr lang="kk-KZ" sz="1400" dirty="0" smtClean="0"/>
                        <a:t>өткен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ауысп.</a:t>
                      </a:r>
                    </a:p>
                    <a:p>
                      <a:r>
                        <a:rPr lang="kk-KZ" sz="1400" dirty="0" smtClean="0"/>
                        <a:t>өткен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болж.</a:t>
                      </a:r>
                    </a:p>
                    <a:p>
                      <a:r>
                        <a:rPr lang="kk-KZ" sz="1400" dirty="0" smtClean="0"/>
                        <a:t>келер ш</a:t>
                      </a:r>
                      <a:endParaRPr lang="ru-RU" sz="1400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baseline="0" dirty="0" smtClean="0"/>
                        <a:t>Ж</a:t>
                      </a:r>
                      <a:r>
                        <a:rPr lang="kk-KZ" sz="1400" b="1" dirty="0" smtClean="0"/>
                        <a:t>азды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күлмес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жатыр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кетпекші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Кешке келемін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Алмады-</a:t>
                      </a:r>
                    </a:p>
                    <a:p>
                      <a:r>
                        <a:rPr lang="kk-KZ" sz="1400" b="1" dirty="0" smtClean="0"/>
                        <a:t>ңыз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айтыпты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қарайтын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барарсыздар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оқып</a:t>
                      </a:r>
                      <a:r>
                        <a:rPr lang="kk-KZ" sz="1400" b="1" baseline="0" dirty="0" smtClean="0"/>
                        <a:t> отыр</a:t>
                      </a:r>
                      <a:endParaRPr lang="kk-KZ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білген</a:t>
                      </a:r>
                      <a:r>
                        <a:rPr lang="kk-KZ" sz="1400" b="1" baseline="0" dirty="0" smtClean="0"/>
                        <a:t>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22" name="Содержимое 21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7563500" cy="57824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14414"/>
                <a:gridCol w="946586"/>
                <a:gridCol w="1080500"/>
                <a:gridCol w="1080500"/>
                <a:gridCol w="1080500"/>
                <a:gridCol w="1080500"/>
                <a:gridCol w="1080500"/>
              </a:tblGrid>
              <a:tr h="8039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Мысал-</a:t>
                      </a:r>
                    </a:p>
                    <a:p>
                      <a:r>
                        <a:rPr lang="kk-KZ" sz="1400" dirty="0" smtClean="0"/>
                        <a:t>дар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aseline="0" dirty="0" smtClean="0"/>
                        <a:t>     нақ </a:t>
                      </a:r>
                    </a:p>
                    <a:p>
                      <a:r>
                        <a:rPr lang="kk-KZ" sz="1400" baseline="0" dirty="0" smtClean="0"/>
                        <a:t>     осы</a:t>
                      </a:r>
                    </a:p>
                    <a:p>
                      <a:r>
                        <a:rPr lang="kk-KZ" sz="1400" baseline="0" dirty="0" smtClean="0"/>
                        <a:t>    шақ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ауысп. келер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Жедел</a:t>
                      </a:r>
                    </a:p>
                    <a:p>
                      <a:r>
                        <a:rPr lang="kk-KZ" sz="1400" dirty="0" smtClean="0"/>
                        <a:t>өткен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мақс.</a:t>
                      </a:r>
                    </a:p>
                    <a:p>
                      <a:r>
                        <a:rPr lang="kk-KZ" sz="1400" dirty="0" smtClean="0"/>
                        <a:t>келер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бұрынғ.</a:t>
                      </a:r>
                    </a:p>
                    <a:p>
                      <a:r>
                        <a:rPr lang="kk-KZ" sz="1400" dirty="0" smtClean="0"/>
                        <a:t>өткен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ауысп.</a:t>
                      </a:r>
                    </a:p>
                    <a:p>
                      <a:r>
                        <a:rPr lang="kk-KZ" sz="1400" dirty="0" smtClean="0"/>
                        <a:t>өткен ш</a:t>
                      </a:r>
                      <a:endParaRPr lang="ru-RU" sz="1400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baseline="0" dirty="0" smtClean="0"/>
                        <a:t>Ж</a:t>
                      </a:r>
                      <a:r>
                        <a:rPr lang="kk-KZ" sz="1400" b="1" dirty="0" smtClean="0"/>
                        <a:t>азды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күлмес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жатыр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кетпекші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Кешке келемін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Алмады-</a:t>
                      </a:r>
                    </a:p>
                    <a:p>
                      <a:r>
                        <a:rPr lang="kk-KZ" sz="1400" b="1" dirty="0" smtClean="0"/>
                        <a:t>ңыз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Айтқан еді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қарайтын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барарсыздар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оқып</a:t>
                      </a:r>
                      <a:r>
                        <a:rPr lang="kk-KZ" sz="1400" b="1" baseline="0" dirty="0" smtClean="0"/>
                        <a:t> отыр</a:t>
                      </a:r>
                      <a:endParaRPr lang="kk-KZ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білген</a:t>
                      </a:r>
                      <a:r>
                        <a:rPr lang="kk-KZ" sz="1400" b="1" baseline="0" dirty="0" smtClean="0"/>
                        <a:t>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5" descr="сары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050" y="190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214282" y="785794"/>
          <a:ext cx="8644000" cy="566228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14414"/>
                <a:gridCol w="946586"/>
                <a:gridCol w="1080500"/>
                <a:gridCol w="1080500"/>
                <a:gridCol w="1080500"/>
                <a:gridCol w="1080500"/>
                <a:gridCol w="1080500"/>
                <a:gridCol w="1080500"/>
              </a:tblGrid>
              <a:tr h="803914"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Мысал-</a:t>
                      </a:r>
                    </a:p>
                    <a:p>
                      <a:r>
                        <a:rPr lang="kk-KZ" sz="1400" dirty="0" smtClean="0"/>
                        <a:t>дар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aseline="0" dirty="0" smtClean="0"/>
                        <a:t>     нақ </a:t>
                      </a:r>
                    </a:p>
                    <a:p>
                      <a:r>
                        <a:rPr lang="kk-KZ" sz="1400" baseline="0" dirty="0" smtClean="0"/>
                        <a:t>     осы</a:t>
                      </a:r>
                    </a:p>
                    <a:p>
                      <a:r>
                        <a:rPr lang="kk-KZ" sz="1400" baseline="0" dirty="0" smtClean="0"/>
                        <a:t>    шақ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ауысп. келер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Жедел</a:t>
                      </a:r>
                    </a:p>
                    <a:p>
                      <a:r>
                        <a:rPr lang="kk-KZ" sz="1400" dirty="0" smtClean="0"/>
                        <a:t>өткен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мақс.</a:t>
                      </a:r>
                    </a:p>
                    <a:p>
                      <a:r>
                        <a:rPr lang="kk-KZ" sz="1400" dirty="0" smtClean="0"/>
                        <a:t>келер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бұрынғ.</a:t>
                      </a:r>
                    </a:p>
                    <a:p>
                      <a:r>
                        <a:rPr lang="kk-KZ" sz="1400" dirty="0" smtClean="0"/>
                        <a:t>өткен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ауысп.</a:t>
                      </a:r>
                    </a:p>
                    <a:p>
                      <a:r>
                        <a:rPr lang="kk-KZ" sz="1400" dirty="0" smtClean="0"/>
                        <a:t>өткен ш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dirty="0" smtClean="0"/>
                        <a:t>болж.</a:t>
                      </a:r>
                    </a:p>
                    <a:p>
                      <a:r>
                        <a:rPr lang="kk-KZ" sz="1400" dirty="0" smtClean="0"/>
                        <a:t>келер ш</a:t>
                      </a:r>
                      <a:endParaRPr lang="ru-RU" sz="1400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baseline="0" dirty="0" smtClean="0"/>
                        <a:t>Ж</a:t>
                      </a:r>
                      <a:r>
                        <a:rPr lang="kk-KZ" sz="1400" b="1" dirty="0" smtClean="0"/>
                        <a:t>азды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күлмес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+</a:t>
                      </a:r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жатыр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кетпекші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Кешке келемін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Алмады-</a:t>
                      </a:r>
                    </a:p>
                    <a:p>
                      <a:r>
                        <a:rPr lang="kk-KZ" sz="1400" b="1" dirty="0" smtClean="0"/>
                        <a:t>ңыз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  +                              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айтыпты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қарайтын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барарсыздар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+</a:t>
                      </a:r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оқып</a:t>
                      </a:r>
                      <a:r>
                        <a:rPr lang="kk-KZ" sz="1400" b="1" baseline="0" dirty="0" smtClean="0"/>
                        <a:t> отыр</a:t>
                      </a:r>
                      <a:endParaRPr lang="kk-KZ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   +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7961">
                <a:tc>
                  <a:txBody>
                    <a:bodyPr/>
                    <a:lstStyle/>
                    <a:p>
                      <a:r>
                        <a:rPr lang="kk-KZ" sz="1400" b="1" dirty="0" smtClean="0"/>
                        <a:t>білген</a:t>
                      </a:r>
                      <a:r>
                        <a:rPr lang="kk-KZ" sz="1400" b="1" baseline="0" dirty="0" smtClean="0"/>
                        <a:t> 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  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1928794" y="285728"/>
            <a:ext cx="6051378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Семантикалық кестені толтыр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 descr="сары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3369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0" name="TextBox 9"/>
          <p:cNvSpPr txBox="1"/>
          <p:nvPr/>
        </p:nvSpPr>
        <p:spPr>
          <a:xfrm>
            <a:off x="2857488" y="214311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dirty="0"/>
          </a:p>
        </p:txBody>
      </p:sp>
      <p:sp>
        <p:nvSpPr>
          <p:cNvPr id="13" name="Вертикальный свиток 12"/>
          <p:cNvSpPr/>
          <p:nvPr/>
        </p:nvSpPr>
        <p:spPr>
          <a:xfrm>
            <a:off x="3428992" y="785794"/>
            <a:ext cx="5572164" cy="5643602"/>
          </a:xfrm>
          <a:prstGeom prst="verticalScroll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4" name="Picture 4" descr="img126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8596" y="642918"/>
            <a:ext cx="3159133" cy="43577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4643438" y="714356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/>
              <a:t>Абай Құнанбаев</a:t>
            </a:r>
            <a:br>
              <a:rPr lang="kk-KZ" sz="2400" b="1" dirty="0" smtClean="0"/>
            </a:br>
            <a:r>
              <a:rPr lang="en-US" sz="2400" b="1" dirty="0" smtClean="0"/>
              <a:t>(1845-1904)</a:t>
            </a:r>
            <a:endParaRPr lang="ru-RU" sz="2400" dirty="0"/>
          </a:p>
        </p:txBody>
      </p:sp>
      <p:sp>
        <p:nvSpPr>
          <p:cNvPr id="16" name="Rectangle 877"/>
          <p:cNvSpPr>
            <a:spLocks noChangeArrowheads="1"/>
          </p:cNvSpPr>
          <p:nvPr/>
        </p:nvSpPr>
        <p:spPr bwMode="auto">
          <a:xfrm>
            <a:off x="5143504" y="1643050"/>
            <a:ext cx="2744787" cy="5794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/>
            <a:r>
              <a:rPr lang="kk-KZ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</a:rPr>
              <a:t>Ұлы ақын </a:t>
            </a:r>
          </a:p>
        </p:txBody>
      </p:sp>
      <p:sp>
        <p:nvSpPr>
          <p:cNvPr id="17" name="Rectangle 877"/>
          <p:cNvSpPr>
            <a:spLocks noChangeArrowheads="1"/>
          </p:cNvSpPr>
          <p:nvPr/>
        </p:nvSpPr>
        <p:spPr bwMode="auto">
          <a:xfrm>
            <a:off x="4714876" y="2357430"/>
            <a:ext cx="2744788" cy="5794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kk-KZ" sz="3200" b="1">
                <a:solidFill>
                  <a:schemeClr val="bg2"/>
                </a:solidFill>
                <a:effectLst/>
                <a:latin typeface="Times New Roman" pitchFamily="18" charset="0"/>
              </a:rPr>
              <a:t>Философ </a:t>
            </a:r>
          </a:p>
        </p:txBody>
      </p:sp>
      <p:sp>
        <p:nvSpPr>
          <p:cNvPr id="18" name="Rectangle 877"/>
          <p:cNvSpPr>
            <a:spLocks noChangeArrowheads="1"/>
          </p:cNvSpPr>
          <p:nvPr/>
        </p:nvSpPr>
        <p:spPr bwMode="auto">
          <a:xfrm>
            <a:off x="5286380" y="3071810"/>
            <a:ext cx="2744788" cy="5794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kk-KZ" sz="32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Аудармашы  </a:t>
            </a:r>
          </a:p>
        </p:txBody>
      </p:sp>
      <p:sp>
        <p:nvSpPr>
          <p:cNvPr id="19" name="Rectangle 876"/>
          <p:cNvSpPr>
            <a:spLocks noChangeArrowheads="1"/>
          </p:cNvSpPr>
          <p:nvPr/>
        </p:nvSpPr>
        <p:spPr bwMode="auto">
          <a:xfrm>
            <a:off x="4357686" y="3857628"/>
            <a:ext cx="3714776" cy="571504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 sz="32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Табиғат лирикасы</a:t>
            </a:r>
            <a:endParaRPr lang="ru-RU" sz="3200" b="1" dirty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4547"/>
          <p:cNvSpPr>
            <a:spLocks noChangeArrowheads="1"/>
          </p:cNvSpPr>
          <p:nvPr/>
        </p:nvSpPr>
        <p:spPr bwMode="auto">
          <a:xfrm rot="10800000" flipV="1">
            <a:off x="4929190" y="5572140"/>
            <a:ext cx="2924175" cy="579437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anchor="ctr">
            <a:spAutoFit/>
          </a:bodyPr>
          <a:lstStyle/>
          <a:p>
            <a:pPr algn="ctr"/>
            <a:r>
              <a:rPr lang="ru-RU" sz="32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Композитор</a:t>
            </a:r>
            <a:endParaRPr lang="kk-KZ" sz="3200" b="1" dirty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Rectangle 472"/>
          <p:cNvSpPr>
            <a:spLocks noChangeArrowheads="1"/>
          </p:cNvSpPr>
          <p:nvPr/>
        </p:nvSpPr>
        <p:spPr bwMode="auto">
          <a:xfrm>
            <a:off x="4214810" y="4643446"/>
            <a:ext cx="4106861" cy="64294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tx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kk-KZ" sz="3200" b="1" dirty="0">
                <a:solidFill>
                  <a:schemeClr val="bg2"/>
                </a:solidFill>
                <a:effectLst/>
                <a:latin typeface="Times New Roman" pitchFamily="18" charset="0"/>
              </a:rPr>
              <a:t>Махаббат лирикасы</a:t>
            </a:r>
            <a:endParaRPr lang="ru-RU" sz="3200" b="1" dirty="0">
              <a:solidFill>
                <a:schemeClr val="bg2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18" descr="112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1051935" flipH="1">
            <a:off x="4006269" y="157795"/>
            <a:ext cx="1154111" cy="690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8" descr="112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flipH="1">
            <a:off x="142844" y="214290"/>
            <a:ext cx="1154111" cy="619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8" descr="112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flipH="1">
            <a:off x="7858147" y="142852"/>
            <a:ext cx="1099279" cy="904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tyj\Копия 6552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26988"/>
            <a:ext cx="9144000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0-конечная звезда 5"/>
          <p:cNvSpPr/>
          <p:nvPr/>
        </p:nvSpPr>
        <p:spPr>
          <a:xfrm>
            <a:off x="714348" y="1000108"/>
            <a:ext cx="8001024" cy="4214842"/>
          </a:xfrm>
          <a:prstGeom prst="star10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Жазғытұры қалмайды қыстың сызы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Масатыдай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құлпырар жердің жүзі.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Жан-жануар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адамзат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анталаса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</a:t>
            </a:r>
            <a:b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Ата-анадай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елжірер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күннің көзі.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pPr>
              <a:defRPr/>
            </a:pPr>
            <a:endParaRPr lang="kk-KZ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>
              <a:defRPr/>
            </a:pPr>
            <a:r>
              <a:rPr lang="kk-KZ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Тапсырма:Берілген өлеңді көшіріп жазып, етістіктердің шағын белгіле.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18" descr="112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2844" y="214290"/>
            <a:ext cx="114300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8" descr="112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858148" y="142852"/>
            <a:ext cx="1131872" cy="690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8" descr="112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712682" flipH="1">
            <a:off x="7704261" y="3775201"/>
            <a:ext cx="1368425" cy="835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18" descr="112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905030">
            <a:off x="0" y="4429132"/>
            <a:ext cx="1274781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714612" y="1714488"/>
            <a:ext cx="4717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Rectangle 1007"/>
          <p:cNvSpPr>
            <a:spLocks noChangeArrowheads="1"/>
          </p:cNvSpPr>
          <p:nvPr/>
        </p:nvSpPr>
        <p:spPr bwMode="auto">
          <a:xfrm>
            <a:off x="3036083" y="1468266"/>
            <a:ext cx="3071834" cy="492443"/>
          </a:xfrm>
          <a:prstGeom prst="rect">
            <a:avLst/>
          </a:prstGeom>
          <a:solidFill>
            <a:srgbClr val="92D05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bg2"/>
                </a:solidFill>
                <a:effectLst/>
              </a:rPr>
              <a:t>Жазғытұры</a:t>
            </a:r>
            <a:r>
              <a:rPr lang="ru-RU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ru-RU" sz="3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сары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050" y="190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5" name="Прямоугольник 4"/>
          <p:cNvSpPr/>
          <p:nvPr/>
        </p:nvSpPr>
        <p:spPr>
          <a:xfrm>
            <a:off x="755576" y="764704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етістіктерді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шақта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құрау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І- топ: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тазала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күре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ІІ- </a:t>
            </a: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топ: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йрен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kk-KZ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ІІІ-топ: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иін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көр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ойна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Етістіктерді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шақта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құрайды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96867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M2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071670" y="85723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Круглая лента лицом вниз 11"/>
          <p:cNvSpPr/>
          <p:nvPr/>
        </p:nvSpPr>
        <p:spPr>
          <a:xfrm>
            <a:off x="500034" y="357166"/>
            <a:ext cx="8215370" cy="1616208"/>
          </a:xfrm>
          <a:prstGeom prst="ellipseRibb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endParaRPr lang="kk-KZ" sz="2400" b="1" dirty="0" smtClean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76" y="714356"/>
            <a:ext cx="8321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/>
              <a:t>      </a:t>
            </a:r>
            <a:r>
              <a:rPr lang="kk-K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Абай мына өлең жолдарына</a:t>
            </a:r>
          </a:p>
          <a:p>
            <a:r>
              <a:rPr lang="kk-K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морфологиялық талдау жаса.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image00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357166"/>
            <a:ext cx="827088" cy="630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image002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316912" y="285728"/>
            <a:ext cx="827088" cy="630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с двумя вырезанными противолежащими углами 14"/>
          <p:cNvSpPr/>
          <p:nvPr/>
        </p:nvSpPr>
        <p:spPr>
          <a:xfrm>
            <a:off x="2500298" y="2285992"/>
            <a:ext cx="4643470" cy="914400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Ғылымды іздеп,</a:t>
            </a:r>
          </a:p>
          <a:p>
            <a:pPr algn="ctr"/>
            <a:r>
              <a:rPr lang="kk-KZ" b="1" dirty="0" smtClean="0"/>
              <a:t>Дүниені көздеп,</a:t>
            </a:r>
          </a:p>
          <a:p>
            <a:pPr algn="ctr"/>
            <a:r>
              <a:rPr lang="kk-KZ" b="1" dirty="0" smtClean="0"/>
              <a:t>Екі жаққа үңілдім.(“Сегіз аяқ”) </a:t>
            </a:r>
            <a:endParaRPr lang="ru-RU" b="1" dirty="0"/>
          </a:p>
        </p:txBody>
      </p:sp>
      <p:sp>
        <p:nvSpPr>
          <p:cNvPr id="13" name="Пятиугольник 12"/>
          <p:cNvSpPr/>
          <p:nvPr/>
        </p:nvSpPr>
        <p:spPr>
          <a:xfrm>
            <a:off x="1428728" y="3500438"/>
            <a:ext cx="5143536" cy="1071570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/>
              <a:t>Жасымда ғылым бар деп ескермедім,</a:t>
            </a:r>
          </a:p>
          <a:p>
            <a:pPr algn="ctr"/>
            <a:r>
              <a:rPr lang="kk-KZ" b="1" dirty="0" smtClean="0"/>
              <a:t>Пайдасын көре тұра тексермедім.</a:t>
            </a:r>
          </a:p>
          <a:p>
            <a:pPr algn="ctr"/>
            <a:r>
              <a:rPr lang="kk-KZ" sz="1200" b="1" dirty="0" smtClean="0"/>
              <a:t>(“Жасымда ғылым бар деп ескермедім)”</a:t>
            </a:r>
            <a:endParaRPr lang="ru-RU" sz="1200" b="1" dirty="0"/>
          </a:p>
        </p:txBody>
      </p:sp>
      <p:sp>
        <p:nvSpPr>
          <p:cNvPr id="17" name="Овальная выноска 16"/>
          <p:cNvSpPr/>
          <p:nvPr/>
        </p:nvSpPr>
        <p:spPr>
          <a:xfrm>
            <a:off x="1142976" y="4643446"/>
            <a:ext cx="6858048" cy="1714512"/>
          </a:xfrm>
          <a:prstGeom prst="wedgeEllipseCallou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Мақсұтым –тіл ұстартып, </a:t>
            </a:r>
          </a:p>
          <a:p>
            <a:pPr algn="ctr"/>
            <a: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өнер шашпақ,</a:t>
            </a:r>
            <a:b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Наданның көзін қойып, </a:t>
            </a:r>
          </a:p>
          <a:p>
            <a:pPr algn="ctr"/>
            <a: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көңілін ашпақ.</a:t>
            </a:r>
          </a:p>
          <a:p>
            <a:pPr algn="ctr"/>
            <a: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(“Біреудің кісісі өлсе-қаралы ол”)</a:t>
            </a:r>
          </a:p>
          <a:p>
            <a:pPr algn="ctr"/>
            <a: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249\Мои документы\з\2025foto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Блок-схема: несколько документов 5"/>
          <p:cNvSpPr/>
          <p:nvPr/>
        </p:nvSpPr>
        <p:spPr>
          <a:xfrm>
            <a:off x="539552" y="764704"/>
            <a:ext cx="8280920" cy="554461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Эссе жазу 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Өткен шақ: </a:t>
            </a:r>
          </a:p>
          <a:p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ӨТКЕНГЕ ӨКІНБЕЙМІН.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Осы шақ: </a:t>
            </a:r>
          </a:p>
          <a:p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</a:t>
            </a:r>
            <a:r>
              <a:rPr lang="kk-K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КҮНІМЕ </a:t>
            </a:r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ҚАНАҒАТ. </a:t>
            </a:r>
          </a:p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Келер шақ: </a:t>
            </a:r>
          </a:p>
          <a:p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КЕЛЕШЕККЕ </a:t>
            </a:r>
            <a:r>
              <a:rPr lang="kk-K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ҮМІТ.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630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749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сөйлемдегі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ойды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жалғастырыңыз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сүтімен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беріледі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... 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сақталуы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 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Мәдени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халықтың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ақыл-ойының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дүниежүзіндегі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бай,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көркем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 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тілімізде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әрбіріміздің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парызымыз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13711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C:\Documents and Settings\249\Мои документы\з\2025foto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6512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49"/>
          <p:cNvSpPr txBox="1">
            <a:spLocks noChangeArrowheads="1"/>
          </p:cNvSpPr>
          <p:nvPr/>
        </p:nvSpPr>
        <p:spPr bwMode="auto">
          <a:xfrm>
            <a:off x="746217" y="1277053"/>
            <a:ext cx="7940583" cy="563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C7C7C7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/>
            <a:endParaRPr lang="ru-RU" sz="3600" b="1" i="1">
              <a:solidFill>
                <a:srgbClr val="0066FF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44234" y="1000108"/>
            <a:ext cx="7786742" cy="4857784"/>
          </a:xfrm>
          <a:prstGeom prst="round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шапшаң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Сандардың орнына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әріпті қойып, мақал-мәтелді </a:t>
            </a:r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табу. </a:t>
            </a: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А1, Б2, Д3, Ж4, З5, Қ6, Л7, М8, Р9, С10, Т11, Ы12, Н13, Ң14, Ө15, Ұ16, І17. </a:t>
            </a:r>
          </a:p>
          <a:p>
            <a:endParaRPr lang="ru-RU" sz="28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1.6.12.7.10.12.5.3.12. 4.16.8.10.1.10.1.14. 1.9.11.12.13.1.13. 15.5.17.14. 2.1.9.1.9.10.12.14. </a:t>
            </a:r>
          </a:p>
          <a:p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249\Мои документы\з\2025foto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428728" y="860424"/>
            <a:ext cx="6572295" cy="193899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tabLst>
                <a:tab pos="1333500" algn="l"/>
              </a:tabLst>
            </a:pPr>
            <a:endParaRPr lang="kk-KZ" sz="24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tabLst>
                <a:tab pos="1333500" algn="l"/>
              </a:tabLst>
            </a:pPr>
            <a:endParaRPr lang="kk-KZ" sz="24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tabLst>
                <a:tab pos="1333500" algn="l"/>
              </a:tabLst>
            </a:pPr>
            <a:endParaRPr lang="kk-KZ" sz="24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>
              <a:tabLst>
                <a:tab pos="1333500" algn="l"/>
              </a:tabLst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endParaRPr lang="ru-RU" sz="24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0" hangingPunct="0">
              <a:tabLst>
                <a:tab pos="1333500" algn="l"/>
              </a:tabLst>
            </a:pPr>
            <a:endParaRPr lang="ru-RU" sz="24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" name="Круглая лента лицом вниз 7"/>
          <p:cNvSpPr/>
          <p:nvPr/>
        </p:nvSpPr>
        <p:spPr>
          <a:xfrm>
            <a:off x="928662" y="928670"/>
            <a:ext cx="7786742" cy="4143404"/>
          </a:xfrm>
          <a:prstGeom prst="ellipseRibbon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b="1" dirty="0" smtClean="0">
                <a:solidFill>
                  <a:srgbClr val="00B050"/>
                </a:solidFill>
              </a:rPr>
              <a:t>Дұрыс жауабы:</a:t>
            </a:r>
            <a:endParaRPr lang="ru-RU" sz="2400" b="1" dirty="0" smtClean="0">
              <a:solidFill>
                <a:srgbClr val="00B050"/>
              </a:solidFill>
            </a:endParaRPr>
          </a:p>
          <a:p>
            <a:r>
              <a:rPr lang="kk-KZ" sz="2400" b="1" dirty="0" smtClean="0">
                <a:solidFill>
                  <a:srgbClr val="7030A0"/>
                </a:solidFill>
              </a:rPr>
              <a:t>Ақылсызды </a:t>
            </a:r>
          </a:p>
          <a:p>
            <a:r>
              <a:rPr lang="kk-KZ" sz="2400" b="1" dirty="0" smtClean="0">
                <a:solidFill>
                  <a:srgbClr val="7030A0"/>
                </a:solidFill>
              </a:rPr>
              <a:t>               жұмсасаң,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kk-KZ" sz="2400" b="1" dirty="0" smtClean="0">
                <a:solidFill>
                  <a:srgbClr val="7030A0"/>
                </a:solidFill>
              </a:rPr>
              <a:t>Артынан өзің</a:t>
            </a:r>
          </a:p>
          <a:p>
            <a:r>
              <a:rPr lang="kk-KZ" sz="2400" b="1" dirty="0" smtClean="0">
                <a:solidFill>
                  <a:srgbClr val="7030A0"/>
                </a:solidFill>
              </a:rPr>
              <a:t>               </a:t>
            </a:r>
            <a:r>
              <a:rPr lang="kk-KZ" sz="2400" b="1" dirty="0" smtClean="0">
                <a:solidFill>
                  <a:srgbClr val="7030A0"/>
                </a:solidFill>
              </a:rPr>
              <a:t>барарсың.</a:t>
            </a:r>
            <a:endParaRPr lang="ru-RU" sz="2400" b="1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M2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  <p:pic>
        <p:nvPicPr>
          <p:cNvPr id="5" name="Picture 4" descr="M2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</p:spPr>
      </p:pic>
      <p:sp>
        <p:nvSpPr>
          <p:cNvPr id="7" name="Скругленный прямоугольник 6"/>
          <p:cNvSpPr/>
          <p:nvPr/>
        </p:nvSpPr>
        <p:spPr>
          <a:xfrm>
            <a:off x="642910" y="2357430"/>
            <a:ext cx="7643866" cy="3786214"/>
          </a:xfrm>
          <a:prstGeom prst="round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b="1" dirty="0" smtClean="0">
                <a:solidFill>
                  <a:schemeClr val="bg2">
                    <a:lumMod val="25000"/>
                  </a:schemeClr>
                </a:solidFill>
              </a:rPr>
              <a:t>1. Білімділік: Етістік туралы білімдерін кеңейту. Етістіктің өткен,осы және келер шақ түрлерін қайталау, жаттығулар арқылы білімдерін бекіту. </a:t>
            </a:r>
            <a:endParaRPr lang="ru-RU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kk-KZ" sz="2000" b="1" dirty="0" smtClean="0">
                <a:solidFill>
                  <a:schemeClr val="bg2">
                    <a:lumMod val="25000"/>
                  </a:schemeClr>
                </a:solidFill>
              </a:rPr>
              <a:t>2. Дамытушылық:   Танымдық  қабілеттерін, қайта жаңғыртып есте сақтау   қабілетін, сөйлеу тілін, сөздік қорын, шығармашылық қабілеттерін   дамыту.</a:t>
            </a:r>
            <a:endParaRPr lang="ru-RU" sz="20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kk-KZ" sz="2000" b="1" dirty="0" smtClean="0">
                <a:solidFill>
                  <a:schemeClr val="bg2">
                    <a:lumMod val="25000"/>
                  </a:schemeClr>
                </a:solidFill>
              </a:rPr>
              <a:t>3. Тәрбиелік: </a:t>
            </a:r>
            <a:r>
              <a:rPr lang="kk-KZ" sz="2000" b="1" dirty="0" smtClean="0"/>
              <a:t> </a:t>
            </a:r>
            <a:r>
              <a:rPr lang="kk-KZ" sz="2000" b="1" dirty="0" smtClean="0">
                <a:solidFill>
                  <a:schemeClr val="bg2">
                    <a:lumMod val="25000"/>
                  </a:schemeClr>
                </a:solidFill>
              </a:rPr>
              <a:t>Абайдың  лирикасы арқылы тіл және әдебиет пәндеріне сүйіспеншілік туғызу.</a:t>
            </a:r>
            <a:endParaRPr lang="ru-RU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Лента лицом вверх 7"/>
          <p:cNvSpPr/>
          <p:nvPr/>
        </p:nvSpPr>
        <p:spPr>
          <a:xfrm>
            <a:off x="928662" y="500042"/>
            <a:ext cx="6858048" cy="121444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chemeClr val="tx2">
                    <a:lumMod val="75000"/>
                  </a:schemeClr>
                </a:solidFill>
              </a:rPr>
              <a:t>Сабақтың мақсаты: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ages.myshared.ru/9/882929/slide_1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424935" cy="6192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547975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9" descr="3[1]">
            <a:hlinkClick r:id="rId2" action="ppaction://hlinksldjump"/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2844" y="274638"/>
            <a:ext cx="8786874" cy="6369072"/>
          </a:xfrm>
          <a:prstGeom prst="round2DiagRect">
            <a:avLst/>
          </a:prstGeom>
          <a:blipFill dpi="0" rotWithShape="1">
            <a:blip r:embed="rId3" cstate="email"/>
            <a:srcRect/>
            <a:stretch>
              <a:fillRect/>
            </a:stretch>
          </a:blipFill>
          <a:ln w="76200" cmpd="tri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normAutofit/>
          </a:bodyPr>
          <a:lstStyle/>
          <a:p>
            <a:pPr>
              <a:lnSpc>
                <a:spcPct val="80000"/>
              </a:lnSpc>
            </a:pPr>
            <a:endParaRPr lang="ru-RU" sz="2400" dirty="0">
              <a:solidFill>
                <a:srgbClr val="00B050"/>
              </a:solidFill>
            </a:endParaRPr>
          </a:p>
        </p:txBody>
      </p:sp>
      <p:pic>
        <p:nvPicPr>
          <p:cNvPr id="6" name="Picture 14" descr="j0236249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 cstate="email">
            <a:lum bright="64000"/>
          </a:blip>
          <a:srcRect/>
          <a:stretch>
            <a:fillRect/>
          </a:stretch>
        </p:blipFill>
        <p:spPr bwMode="auto">
          <a:xfrm>
            <a:off x="5572132" y="642918"/>
            <a:ext cx="1180174" cy="604839"/>
          </a:xfrm>
          <a:prstGeom prst="rect">
            <a:avLst/>
          </a:prstGeom>
          <a:noFill/>
        </p:spPr>
      </p:pic>
      <p:sp>
        <p:nvSpPr>
          <p:cNvPr id="9" name="Облако 8"/>
          <p:cNvSpPr/>
          <p:nvPr/>
        </p:nvSpPr>
        <p:spPr>
          <a:xfrm>
            <a:off x="714348" y="1571612"/>
            <a:ext cx="6929486" cy="3143272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rgbClr val="7030A0"/>
                </a:solidFill>
              </a:rPr>
              <a:t>1.Мына сөз тіркестерін қатынастырып, </a:t>
            </a:r>
            <a:br>
              <a:rPr lang="kk-KZ" b="1" dirty="0" smtClean="0">
                <a:solidFill>
                  <a:srgbClr val="7030A0"/>
                </a:solidFill>
              </a:rPr>
            </a:br>
            <a:r>
              <a:rPr lang="kk-KZ" b="1" dirty="0" smtClean="0">
                <a:solidFill>
                  <a:srgbClr val="7030A0"/>
                </a:solidFill>
              </a:rPr>
              <a:t>сөйлем құрап жаз.</a:t>
            </a:r>
            <a:br>
              <a:rPr lang="kk-KZ" b="1" dirty="0" smtClean="0">
                <a:solidFill>
                  <a:srgbClr val="7030A0"/>
                </a:solidFill>
              </a:rPr>
            </a:br>
            <a:r>
              <a:rPr lang="kk-KZ" sz="2400" b="1" dirty="0" smtClean="0">
                <a:solidFill>
                  <a:srgbClr val="0070C0"/>
                </a:solidFill>
              </a:rPr>
              <a:t>Абай өлеңі, Көкбай ақын, қонақтың бірі,</a:t>
            </a:r>
            <a:br>
              <a:rPr lang="kk-KZ" sz="2400" b="1" dirty="0" smtClean="0">
                <a:solidFill>
                  <a:srgbClr val="0070C0"/>
                </a:solidFill>
              </a:rPr>
            </a:br>
            <a:r>
              <a:rPr lang="kk-KZ" sz="2400" b="1" dirty="0" smtClean="0">
                <a:solidFill>
                  <a:srgbClr val="0070C0"/>
                </a:solidFill>
              </a:rPr>
              <a:t>Әйгерім әні, ерте келген,  хатты алды</a:t>
            </a:r>
            <a:endParaRPr lang="ru-RU" sz="2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9" descr="3[1]">
            <a:hlinkClick r:id="rId2" action="ppaction://hlinksldjump"/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4282" y="274638"/>
            <a:ext cx="8786874" cy="6297634"/>
          </a:xfrm>
          <a:prstGeom prst="rect">
            <a:avLst/>
          </a:prstGeom>
          <a:blipFill dpi="0" rotWithShape="1">
            <a:blip r:embed="rId3" cstate="email"/>
            <a:srcRect/>
            <a:stretch>
              <a:fillRect/>
            </a:stretch>
          </a:blip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rmAutofit/>
          </a:bodyPr>
          <a:lstStyle/>
          <a:p>
            <a:r>
              <a:rPr lang="kk-KZ" dirty="0" smtClean="0"/>
              <a:t>  </a:t>
            </a:r>
            <a:r>
              <a:rPr lang="kk-KZ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Қорытынды: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           </a:t>
            </a:r>
            <a:r>
              <a:rPr lang="kk-KZ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мақал-мәтелдер айту,</a:t>
            </a:r>
            <a:br>
              <a:rPr lang="kk-KZ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kk-KZ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етістіктің шағын анықтау.</a:t>
            </a:r>
            <a:endParaRPr lang="ru-RU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14" descr="j0236249"/>
          <p:cNvPicPr>
            <a:picLocks noGrp="1" noChangeAspect="1" noChangeArrowheads="1" noCrop="1"/>
          </p:cNvPicPr>
          <p:nvPr>
            <p:ph idx="1"/>
          </p:nvPr>
        </p:nvPicPr>
        <p:blipFill>
          <a:blip r:embed="rId4" cstate="email">
            <a:lum bright="64000"/>
          </a:blip>
          <a:srcRect/>
          <a:stretch>
            <a:fillRect/>
          </a:stretch>
        </p:blipFill>
        <p:spPr bwMode="auto">
          <a:xfrm flipH="1">
            <a:off x="3643306" y="357166"/>
            <a:ext cx="1310493" cy="3905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4" descr="3e76aa10e9f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Группа 17"/>
          <p:cNvGrpSpPr>
            <a:grpSpLocks/>
          </p:cNvGrpSpPr>
          <p:nvPr/>
        </p:nvGrpSpPr>
        <p:grpSpPr bwMode="auto">
          <a:xfrm>
            <a:off x="4643438" y="5423316"/>
            <a:ext cx="1855788" cy="1434684"/>
            <a:chOff x="6858016" y="214291"/>
            <a:chExt cx="1855775" cy="1439138"/>
          </a:xfrm>
        </p:grpSpPr>
        <p:pic>
          <p:nvPicPr>
            <p:cNvPr id="7" name="Рисунок 18" descr="5350aa889be3f2b6d36c0b5644508981.gif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Рисунок 19" descr="5350aa889be3f2b6d36c0b5644508981.gif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Рисунок 19" descr="5350aa889be3f2b6d36c0b5644508981.g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253614" y="5497621"/>
            <a:ext cx="1363100" cy="1187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57224" y="571480"/>
            <a:ext cx="6000792" cy="338554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</a:t>
            </a:r>
          </a:p>
          <a:p>
            <a:r>
              <a:rPr lang="kk-K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Үйге тапсырма.</a:t>
            </a:r>
          </a:p>
          <a:p>
            <a:r>
              <a:rPr lang="kk-K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</a:t>
            </a:r>
          </a:p>
          <a:p>
            <a:r>
              <a:rPr lang="kk-K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</a:p>
          <a:p>
            <a:r>
              <a:rPr lang="kk-K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Оқулықтан </a:t>
            </a:r>
          </a:p>
          <a:p>
            <a:r>
              <a:rPr lang="kk-K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162-жаттығуды</a:t>
            </a:r>
          </a:p>
          <a:p>
            <a:r>
              <a:rPr lang="kk-K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орындау.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57158" y="285728"/>
            <a:ext cx="2643238" cy="350046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WordArt 7"/>
          <p:cNvSpPr>
            <a:spLocks noGrp="1" noChangeArrowheads="1" noChangeShapeType="1" noTextEdit="1"/>
          </p:cNvSpPr>
          <p:nvPr>
            <p:ph idx="1"/>
          </p:nvPr>
        </p:nvSpPr>
        <p:spPr bwMode="auto"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Сау</a:t>
            </a:r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болыңыздар!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250825" y="857232"/>
            <a:ext cx="8353425" cy="4516456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Сау</a:t>
            </a:r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болыңыздар!</a:t>
            </a:r>
            <a:endParaRPr lang="ru-RU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7" name="Picture 8" descr="157812636[1]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71813" y="428625"/>
            <a:ext cx="172720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4" descr="5569"/>
          <p:cNvPicPr>
            <a:picLocks noGrp="1"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14285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j0210154[1]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28596" y="857232"/>
            <a:ext cx="8215370" cy="5715040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87624" y="1449630"/>
            <a:ext cx="7200800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b="1" dirty="0" smtClean="0">
              <a:ln/>
              <a:solidFill>
                <a:schemeClr val="accent3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b="1" dirty="0" smtClean="0">
              <a:ln/>
              <a:solidFill>
                <a:schemeClr val="accent3"/>
              </a:solidFill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200" b="1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             </a:t>
            </a: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Сабақтың түрі:</a:t>
            </a:r>
            <a:r>
              <a:rPr kumimoji="0" lang="kk-KZ" sz="2400" b="1" i="0" u="none" strike="noStrike" normalizeH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Қайталау</a:t>
            </a:r>
            <a:endParaRPr kumimoji="0" lang="ru-RU" sz="24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      Сабақтың әдісі:</a:t>
            </a:r>
            <a:r>
              <a:rPr kumimoji="0" lang="kk-KZ" sz="2400" b="1" i="0" u="none" strike="noStrike" normalizeH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kk-KZ" sz="2400" b="1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с</a:t>
            </a: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ұрақ-жауап,</a:t>
            </a:r>
            <a:r>
              <a:rPr kumimoji="0" lang="kk-KZ" sz="2400" b="1" i="0" u="none" strike="noStrike" normalizeH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жаттығулар орындау. </a:t>
            </a:r>
            <a:endParaRPr kumimoji="0" lang="ru-RU" sz="24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 Сабақ көрнекілігі:</a:t>
            </a:r>
            <a:r>
              <a:rPr kumimoji="0" lang="kk-KZ" sz="2400" b="1" i="0" u="none" strike="noStrike" normalizeH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интербелсенді тақта.    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  Пәнаралық</a:t>
            </a:r>
            <a:r>
              <a:rPr kumimoji="0" lang="kk-KZ" sz="2400" b="1" i="0" u="none" strike="noStrike" normalizeH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байланыс: қазақ әдебиеті</a:t>
            </a: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2400" b="1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        </a:t>
            </a:r>
            <a:r>
              <a:rPr kumimoji="0" lang="kk-KZ" sz="24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</a:rPr>
              <a:t>   </a:t>
            </a:r>
            <a:endParaRPr kumimoji="0" lang="ru-RU" sz="24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Топқа бөлу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hello_html_7d87457a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6984776" cy="403244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2632285305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5569"/>
          <p:cNvPicPr>
            <a:picLocks noGrp="1"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1340768"/>
            <a:ext cx="7966448" cy="508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714348" y="1643050"/>
            <a:ext cx="77153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          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 қозғау.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1. Етістіктің  шақтары дегенді қалай түсінесіздер?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2. Шақтың қандай түрлері бар және олар қалай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бөлінеді?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3. Осы шақ деген не? 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Нақ осы шақ қалай жасалады?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4.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Ауыспалы өткен шақ пен ауыспалы келер   шақтың ұқсастықтары қандай?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5. Келер шақ   деген не? Келер шақтың қандай түрлері бар  және олар қалай жасалады?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6.Өткен  шақтың қандай түрлері бар. Жасалуы.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/>
              <a:t>              </a:t>
            </a:r>
            <a:endParaRPr lang="ru-RU" b="1" dirty="0"/>
          </a:p>
        </p:txBody>
      </p:sp>
      <p:pic>
        <p:nvPicPr>
          <p:cNvPr id="7" name="Picture 18" descr="112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928662" y="0"/>
            <a:ext cx="120334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8" descr="112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929058" y="142852"/>
            <a:ext cx="785817" cy="58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" name="Picture 2" descr="C:\Documents and Settings\249\Мои документы\з\2025foto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43042" y="928670"/>
            <a:ext cx="6357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altLang="ko-KR" dirty="0" smtClean="0">
              <a:latin typeface="Times New Roman" pitchFamily="18" charset="0"/>
              <a:ea typeface="Batang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altLang="ko-KR" dirty="0" smtClean="0">
                <a:latin typeface="Times New Roman" pitchFamily="18" charset="0"/>
                <a:ea typeface="Batang"/>
                <a:cs typeface="Times New Roman" pitchFamily="18" charset="0"/>
              </a:rPr>
              <a:t>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dirty="0" smtClean="0">
                <a:latin typeface="Times New Roman" pitchFamily="18" charset="0"/>
                <a:ea typeface="Batang"/>
                <a:cs typeface="Times New Roman" pitchFamily="18" charset="0"/>
              </a:rPr>
              <a:t>                                                                                    </a:t>
            </a:r>
            <a:endParaRPr lang="kk-KZ" altLang="ko-KR" dirty="0" smtClean="0">
              <a:latin typeface="Times New Roman" pitchFamily="18" charset="0"/>
              <a:ea typeface="Batang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dirty="0" smtClean="0">
              <a:latin typeface="Times New Roman" pitchFamily="18" charset="0"/>
              <a:ea typeface="Batang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dirty="0" smtClean="0">
              <a:latin typeface="Times New Roman" pitchFamily="18" charset="0"/>
              <a:ea typeface="Batang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dirty="0" smtClean="0">
              <a:latin typeface="Times New Roman" pitchFamily="18" charset="0"/>
              <a:ea typeface="Batang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dirty="0" smtClean="0">
              <a:latin typeface="Times New Roman" pitchFamily="18" charset="0"/>
              <a:ea typeface="Batang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dirty="0" smtClean="0">
              <a:latin typeface="Times New Roman" pitchFamily="18" charset="0"/>
              <a:ea typeface="Batang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sz="105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sz="105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sz="105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sz="105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sz="105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sz="105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altLang="ko-KR" sz="105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ko-KR" sz="105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ko-KR" sz="2400" dirty="0" smtClean="0">
              <a:latin typeface="Arial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5643570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altLang="ko-KR" sz="1400" dirty="0" smtClean="0"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altLang="ko-KR" sz="1400" dirty="0" smtClean="0"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altLang="ko-KR" sz="1400" dirty="0" smtClean="0"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altLang="ko-KR" sz="1400" dirty="0" smtClean="0"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altLang="ko-KR" sz="1400" dirty="0" smtClean="0"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altLang="ko-KR" sz="1400" dirty="0" smtClean="0"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altLang="ko-K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Batang" charset="-127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20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endParaRPr lang="kk-KZ" altLang="ko-K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Блок-схема: перфолента 21"/>
          <p:cNvSpPr/>
          <p:nvPr/>
        </p:nvSpPr>
        <p:spPr>
          <a:xfrm>
            <a:off x="1000100" y="571480"/>
            <a:ext cx="7000924" cy="5286412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4"/>
          <p:cNvSpPr>
            <a:spLocks noChangeArrowheads="1"/>
          </p:cNvSpPr>
          <p:nvPr/>
        </p:nvSpPr>
        <p:spPr bwMode="auto">
          <a:xfrm>
            <a:off x="3428992" y="357166"/>
            <a:ext cx="2571768" cy="1143009"/>
          </a:xfrm>
          <a:prstGeom prst="ellipse">
            <a:avLst/>
          </a:prstGeom>
          <a:solidFill>
            <a:srgbClr val="00CCFF"/>
          </a:solidFill>
          <a:ln w="25400" algn="ctr">
            <a:solidFill>
              <a:srgbClr val="385D8A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kk-KZ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Шақтың түрлері</a:t>
            </a:r>
            <a:endParaRPr lang="kk-KZ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 rot="2460183">
            <a:off x="2941154" y="1211793"/>
            <a:ext cx="535837" cy="1484833"/>
          </a:xfrm>
          <a:prstGeom prst="downArrow">
            <a:avLst>
              <a:gd name="adj1" fmla="val 50000"/>
              <a:gd name="adj2" fmla="val 53133"/>
            </a:avLst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286248" y="1571612"/>
            <a:ext cx="565183" cy="1225791"/>
          </a:xfrm>
          <a:prstGeom prst="downArrow">
            <a:avLst>
              <a:gd name="adj1" fmla="val 50000"/>
              <a:gd name="adj2" fmla="val 53133"/>
            </a:avLst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9956273" flipH="1">
            <a:off x="5566318" y="1357440"/>
            <a:ext cx="562094" cy="1353784"/>
          </a:xfrm>
          <a:prstGeom prst="downArrow">
            <a:avLst>
              <a:gd name="adj1" fmla="val 50000"/>
              <a:gd name="adj2" fmla="val 53133"/>
            </a:avLst>
          </a:prstGeom>
          <a:solidFill>
            <a:srgbClr val="92D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4"/>
          <p:cNvSpPr>
            <a:spLocks noChangeArrowheads="1"/>
          </p:cNvSpPr>
          <p:nvPr/>
        </p:nvSpPr>
        <p:spPr bwMode="auto">
          <a:xfrm>
            <a:off x="1000100" y="2571744"/>
            <a:ext cx="2357454" cy="1214446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Осы шақ</a:t>
            </a:r>
            <a:endParaRPr lang="kk-KZ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4"/>
          <p:cNvSpPr>
            <a:spLocks noChangeArrowheads="1"/>
          </p:cNvSpPr>
          <p:nvPr/>
        </p:nvSpPr>
        <p:spPr bwMode="auto">
          <a:xfrm>
            <a:off x="3428992" y="2928934"/>
            <a:ext cx="2214578" cy="128588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kk-KZ" sz="28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Келер шақ</a:t>
            </a:r>
            <a:endParaRPr lang="kk-KZ" sz="2800" b="1" dirty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4"/>
          <p:cNvSpPr>
            <a:spLocks noChangeArrowheads="1"/>
          </p:cNvSpPr>
          <p:nvPr/>
        </p:nvSpPr>
        <p:spPr bwMode="auto">
          <a:xfrm>
            <a:off x="5857884" y="2714620"/>
            <a:ext cx="2214578" cy="1285884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Өткен шақ</a:t>
            </a:r>
            <a:endParaRPr lang="kk-KZ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Группа 17"/>
          <p:cNvGrpSpPr>
            <a:grpSpLocks/>
          </p:cNvGrpSpPr>
          <p:nvPr/>
        </p:nvGrpSpPr>
        <p:grpSpPr bwMode="auto">
          <a:xfrm rot="-869711">
            <a:off x="2606913" y="148776"/>
            <a:ext cx="1318454" cy="1019572"/>
            <a:chOff x="6858016" y="214291"/>
            <a:chExt cx="1855775" cy="1439138"/>
          </a:xfrm>
        </p:grpSpPr>
        <p:pic>
          <p:nvPicPr>
            <p:cNvPr id="24" name="Рисунок 18" descr="5350aa889be3f2b6d36c0b5644508981.gif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Рисунок 19" descr="5350aa889be3f2b6d36c0b5644508981.gif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249\Мои документы\з\2025foto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38"/>
          <p:cNvPicPr>
            <a:picLocks noChangeAspect="1" noChangeArrowheads="1" noCrop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215206" y="5214950"/>
            <a:ext cx="1655783" cy="1419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8" descr="112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flipH="1">
            <a:off x="7775575" y="0"/>
            <a:ext cx="13684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214414" y="128586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 smtClean="0"/>
          </a:p>
          <a:p>
            <a:endParaRPr lang="ru-RU" dirty="0"/>
          </a:p>
        </p:txBody>
      </p:sp>
      <p:sp>
        <p:nvSpPr>
          <p:cNvPr id="14" name="12-конечная звезда 13"/>
          <p:cNvSpPr/>
          <p:nvPr/>
        </p:nvSpPr>
        <p:spPr>
          <a:xfrm>
            <a:off x="2000232" y="0"/>
            <a:ext cx="6500858" cy="5357826"/>
          </a:xfrm>
          <a:prstGeom prst="star12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естиугольник 10"/>
          <p:cNvSpPr/>
          <p:nvPr/>
        </p:nvSpPr>
        <p:spPr>
          <a:xfrm>
            <a:off x="1214414" y="3214686"/>
            <a:ext cx="2571756" cy="135732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Нақ осы шақ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Шестиугольник 11"/>
          <p:cNvSpPr/>
          <p:nvPr/>
        </p:nvSpPr>
        <p:spPr>
          <a:xfrm>
            <a:off x="4643438" y="3714752"/>
            <a:ext cx="3571900" cy="1357322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Ауыспалы осы шақ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00364" y="785794"/>
            <a:ext cx="3643313" cy="1143008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ОСЫ ШАҚ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3280593">
            <a:off x="5139371" y="2404686"/>
            <a:ext cx="147054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7627166">
            <a:off x="2815493" y="2359023"/>
            <a:ext cx="118637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7" name="Группа 17"/>
          <p:cNvGrpSpPr>
            <a:grpSpLocks/>
          </p:cNvGrpSpPr>
          <p:nvPr/>
        </p:nvGrpSpPr>
        <p:grpSpPr bwMode="auto">
          <a:xfrm rot="-869711">
            <a:off x="2535475" y="148777"/>
            <a:ext cx="1318454" cy="1019572"/>
            <a:chOff x="6858016" y="214291"/>
            <a:chExt cx="1855775" cy="1439138"/>
          </a:xfrm>
        </p:grpSpPr>
        <p:pic>
          <p:nvPicPr>
            <p:cNvPr id="18" name="Рисунок 18" descr="5350aa889be3f2b6d36c0b5644508981.gif"/>
            <p:cNvPicPr>
              <a:picLocks noChangeAspect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Рисунок 19" descr="5350aa889be3f2b6d36c0b5644508981.gif"/>
            <p:cNvPicPr>
              <a:picLocks noChangeAspect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1840071" y="1416367"/>
          <a:ext cx="5509895" cy="2415540"/>
        </p:xfrm>
        <a:graphic>
          <a:graphicData uri="http://schemas.openxmlformats.org/drawingml/2006/table">
            <a:tbl>
              <a:tblPr/>
              <a:tblGrid>
                <a:gridCol w="327660"/>
                <a:gridCol w="2400300"/>
                <a:gridCol w="914400"/>
                <a:gridCol w="914400"/>
                <a:gridCol w="953135"/>
              </a:tblGrid>
              <a:tr h="5867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     Мысалдар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 осы   шақ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келер шақ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өткен шақ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1.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Ол жазды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Сіз жазып  отырсыз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Сұрақ қиын болмады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Ол сонда оқымаған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Біз осында қаламыз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6.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Кітапты оқыды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7.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Қар жауып тұр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8.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Қыс суық болды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9.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Ол түсінген жоқ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10.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latin typeface="Times New Roman"/>
                          <a:ea typeface="Times New Roman"/>
                        </a:rPr>
                        <a:t>Ол келе жатыр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C:\Documents and Settings\249\Мои документы\з\2025foto2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Вертикальный свиток 6"/>
          <p:cNvSpPr/>
          <p:nvPr/>
        </p:nvSpPr>
        <p:spPr>
          <a:xfrm>
            <a:off x="1214414" y="714356"/>
            <a:ext cx="6643734" cy="4929222"/>
          </a:xfrm>
          <a:prstGeom prst="verticalScroll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Picture 18" descr="112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787890">
            <a:off x="332471" y="1620562"/>
            <a:ext cx="1346187" cy="92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8" descr="112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712467" flipH="1">
            <a:off x="7214874" y="417600"/>
            <a:ext cx="1368425" cy="833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214414" y="214290"/>
            <a:ext cx="62865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r>
              <a:rPr lang="kk-KZ" dirty="0" smtClean="0"/>
              <a:t>                 </a:t>
            </a:r>
            <a:endParaRPr lang="ru-RU" dirty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8135560" cy="803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</a:t>
            </a:r>
            <a:r>
              <a:rPr lang="kk-KZ" dirty="0" smtClean="0">
                <a:latin typeface="Arial" pitchFamily="34" charset="0"/>
                <a:ea typeface="Times New Roman" pitchFamily="18" charset="0"/>
              </a:rPr>
              <a:t>                                                                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2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            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0"/>
            <a:ext cx="18473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43240" y="714356"/>
            <a:ext cx="4214812" cy="135732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КЕЛЕР ШАҚ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Шестиугольник 13"/>
          <p:cNvSpPr/>
          <p:nvPr/>
        </p:nvSpPr>
        <p:spPr>
          <a:xfrm>
            <a:off x="2071670" y="3000372"/>
            <a:ext cx="2143140" cy="1071561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Болжалды келер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шақ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Шестиугольник 14"/>
          <p:cNvSpPr/>
          <p:nvPr/>
        </p:nvSpPr>
        <p:spPr>
          <a:xfrm>
            <a:off x="3929058" y="4214818"/>
            <a:ext cx="2071702" cy="1214437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Мақсатты келер шақ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6" name="Шестиугольник 15"/>
          <p:cNvSpPr/>
          <p:nvPr/>
        </p:nvSpPr>
        <p:spPr>
          <a:xfrm>
            <a:off x="5786446" y="3000372"/>
            <a:ext cx="2214567" cy="1357313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Ауыспалы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келер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шақ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786314" y="2214554"/>
            <a:ext cx="484632" cy="178595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20606263">
            <a:off x="6352396" y="2171564"/>
            <a:ext cx="423106" cy="84431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6317918" flipV="1">
            <a:off x="3164598" y="2311566"/>
            <a:ext cx="816000" cy="428241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17"/>
          <p:cNvGrpSpPr>
            <a:grpSpLocks/>
          </p:cNvGrpSpPr>
          <p:nvPr/>
        </p:nvGrpSpPr>
        <p:grpSpPr bwMode="auto">
          <a:xfrm rot="-869711">
            <a:off x="1749657" y="505942"/>
            <a:ext cx="1318454" cy="1019572"/>
            <a:chOff x="6858016" y="214291"/>
            <a:chExt cx="1855775" cy="1439138"/>
          </a:xfrm>
        </p:grpSpPr>
        <p:pic>
          <p:nvPicPr>
            <p:cNvPr id="22" name="Рисунок 18" descr="5350aa889be3f2b6d36c0b5644508981.gif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Рисунок 19" descr="5350aa889be3f2b6d36c0b5644508981.gif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j0210154[1]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14290"/>
            <a:ext cx="8715436" cy="6500858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</p:spPr>
      </p:pic>
      <p:grpSp>
        <p:nvGrpSpPr>
          <p:cNvPr id="5" name="Группа 17"/>
          <p:cNvGrpSpPr>
            <a:grpSpLocks/>
          </p:cNvGrpSpPr>
          <p:nvPr/>
        </p:nvGrpSpPr>
        <p:grpSpPr bwMode="auto">
          <a:xfrm rot="-869711">
            <a:off x="586044" y="5554270"/>
            <a:ext cx="1104116" cy="827669"/>
            <a:chOff x="6858016" y="214291"/>
            <a:chExt cx="1855775" cy="1439138"/>
          </a:xfrm>
        </p:grpSpPr>
        <p:pic>
          <p:nvPicPr>
            <p:cNvPr id="6" name="Рисунок 18" descr="5350aa889be3f2b6d36c0b5644508981.gif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19" descr="5350aa889be3f2b6d36c0b5644508981.gif"/>
            <p:cNvPicPr>
              <a:picLocks noChangeAspect="1"/>
            </p:cNvPicPr>
            <p:nvPr/>
          </p:nvPicPr>
          <p:blipFill>
            <a:blip r:embed="rId3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Группа 17"/>
          <p:cNvGrpSpPr>
            <a:grpSpLocks/>
          </p:cNvGrpSpPr>
          <p:nvPr/>
        </p:nvGrpSpPr>
        <p:grpSpPr bwMode="auto">
          <a:xfrm rot="-869711">
            <a:off x="7641580" y="5578913"/>
            <a:ext cx="1286890" cy="716466"/>
            <a:chOff x="6858016" y="214291"/>
            <a:chExt cx="1855775" cy="1439138"/>
          </a:xfrm>
        </p:grpSpPr>
        <p:pic>
          <p:nvPicPr>
            <p:cNvPr id="9" name="Рисунок 18" descr="5350aa889be3f2b6d36c0b5644508981.gif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Рисунок 19" descr="5350aa889be3f2b6d36c0b5644508981.gif"/>
            <p:cNvPicPr>
              <a:picLocks noChangeAspect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Box 13"/>
          <p:cNvSpPr txBox="1"/>
          <p:nvPr/>
        </p:nvSpPr>
        <p:spPr>
          <a:xfrm>
            <a:off x="2643174" y="1643050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71670" y="1357298"/>
            <a:ext cx="5143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500298" y="928670"/>
            <a:ext cx="4214812" cy="128588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ӨТКЕН ШАҚ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Шестиугольник 16"/>
          <p:cNvSpPr/>
          <p:nvPr/>
        </p:nvSpPr>
        <p:spPr>
          <a:xfrm>
            <a:off x="5715008" y="3786190"/>
            <a:ext cx="2571768" cy="1357313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АУЫСПАЛЫ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ӨТКЕН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ШАҚ</a:t>
            </a:r>
          </a:p>
        </p:txBody>
      </p:sp>
      <p:sp>
        <p:nvSpPr>
          <p:cNvPr id="19" name="Шестиугольник 18"/>
          <p:cNvSpPr/>
          <p:nvPr/>
        </p:nvSpPr>
        <p:spPr>
          <a:xfrm>
            <a:off x="3214678" y="3571876"/>
            <a:ext cx="2214567" cy="1357313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БҰРЫНҒЫ ӨТКЕН ШАҚ</a:t>
            </a:r>
          </a:p>
        </p:txBody>
      </p:sp>
      <p:sp>
        <p:nvSpPr>
          <p:cNvPr id="20" name="Шестиугольник 19"/>
          <p:cNvSpPr/>
          <p:nvPr/>
        </p:nvSpPr>
        <p:spPr>
          <a:xfrm>
            <a:off x="714348" y="3786190"/>
            <a:ext cx="2214567" cy="1357313"/>
          </a:xfrm>
          <a:prstGeom prst="hexago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ЖЕДЕЛ ӨТКЕН ШАҚ</a:t>
            </a:r>
          </a:p>
        </p:txBody>
      </p:sp>
      <p:sp>
        <p:nvSpPr>
          <p:cNvPr id="21" name="Стрелка вниз 20"/>
          <p:cNvSpPr/>
          <p:nvPr/>
        </p:nvSpPr>
        <p:spPr>
          <a:xfrm rot="1153347">
            <a:off x="2522365" y="2478428"/>
            <a:ext cx="484632" cy="1084032"/>
          </a:xfrm>
          <a:prstGeom prst="downArrow">
            <a:avLst/>
          </a:prstGeom>
          <a:solidFill>
            <a:srgbClr val="66FF6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4214810" y="2500306"/>
            <a:ext cx="484632" cy="978408"/>
          </a:xfrm>
          <a:prstGeom prst="downArrow">
            <a:avLst/>
          </a:prstGeom>
          <a:solidFill>
            <a:srgbClr val="66FF6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 rot="20557659">
            <a:off x="5808136" y="2568429"/>
            <a:ext cx="484632" cy="1073981"/>
          </a:xfrm>
          <a:prstGeom prst="downArrow">
            <a:avLst/>
          </a:prstGeom>
          <a:solidFill>
            <a:srgbClr val="66FF6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7"/>
          <p:cNvGrpSpPr>
            <a:grpSpLocks/>
          </p:cNvGrpSpPr>
          <p:nvPr/>
        </p:nvGrpSpPr>
        <p:grpSpPr bwMode="auto">
          <a:xfrm rot="-869711">
            <a:off x="4107111" y="291629"/>
            <a:ext cx="1318454" cy="1019572"/>
            <a:chOff x="6858016" y="214291"/>
            <a:chExt cx="1855775" cy="1439138"/>
          </a:xfrm>
        </p:grpSpPr>
        <p:pic>
          <p:nvPicPr>
            <p:cNvPr id="12" name="Рисунок 18" descr="5350aa889be3f2b6d36c0b5644508981.gif"/>
            <p:cNvPicPr>
              <a:picLocks noChangeAspect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 rot="-390196">
              <a:off x="6858016" y="21429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Рисунок 19" descr="5350aa889be3f2b6d36c0b5644508981.gif"/>
            <p:cNvPicPr>
              <a:picLocks noChangeAspect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 rot="2238173">
              <a:off x="7350701" y="510421"/>
              <a:ext cx="1363090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Picture 16" descr="1f1"/>
          <p:cNvPicPr>
            <a:picLocks noChangeAspect="1" noChangeArrowheads="1" noCrop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71868" y="5643578"/>
            <a:ext cx="2016125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1253</TotalTime>
  <Words>700</Words>
  <Application>Microsoft Office PowerPoint</Application>
  <PresentationFormat>Экран (4:3)</PresentationFormat>
  <Paragraphs>331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Аспект</vt:lpstr>
      <vt:lpstr>Презентация PowerPoint</vt:lpstr>
      <vt:lpstr>Презентация PowerPoint</vt:lpstr>
      <vt:lpstr>Презентация PowerPoint</vt:lpstr>
      <vt:lpstr>Топқа бөлу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Қорытынды:            мақал-мәтелдер айту,           етістіктің шағын анықтау.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90</cp:revision>
  <cp:lastPrinted>2017-02-08T17:36:20Z</cp:lastPrinted>
  <dcterms:created xsi:type="dcterms:W3CDTF">2011-11-23T15:19:55Z</dcterms:created>
  <dcterms:modified xsi:type="dcterms:W3CDTF">2017-02-08T20:33:34Z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809031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</Properties>
</file>