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8" r:id="rId3"/>
    <p:sldId id="258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8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5BBC-29F2-4380-B820-70D38551D34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88CE-B125-44C0-87AA-4DEB6D52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88CE-B125-44C0-87AA-4DEB6D52770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6F1B2A-CAD1-453F-81EA-1817BAAE0E3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6B13C2-EAFA-428D-9889-5446B4EB9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eo-tour.net/Interesting/pic/geograf_obolochk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268413"/>
            <a:ext cx="7772400" cy="201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Географическая </a:t>
            </a:r>
            <a:r>
              <a:rPr lang="ru-RU" dirty="0" smtClean="0"/>
              <a:t>оболочка как среда обитания живых организмов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80" y="3082915"/>
            <a:ext cx="6646863" cy="20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04800"/>
            <a:ext cx="8429684" cy="838200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(ПК)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285720" y="1357298"/>
            <a:ext cx="850112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«Комплекс»-в переводе с латинского означает «сочетание».</a:t>
            </a:r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285720" y="2000240"/>
            <a:ext cx="84885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ПК – это закономерное сочетание компонентов природы: горных пород, воздуха, вод, растений, животных и почв на определённой территории</a:t>
            </a:r>
            <a:endParaRPr lang="ru-RU" sz="2400" dirty="0"/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285720" y="3429000"/>
            <a:ext cx="849791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«Компонент»-в переводе с латинского означает «составная </a:t>
            </a:r>
            <a:r>
              <a:rPr lang="ru-RU" sz="2400" dirty="0" smtClean="0"/>
              <a:t>часть целого</a:t>
            </a:r>
            <a:r>
              <a:rPr lang="ru-RU" sz="2400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714884"/>
            <a:ext cx="842968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изменении одного компонента  природного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изменяется весь природный комплекс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nimBg="1"/>
      <p:bldP spid="564233" grpId="0" animBg="1"/>
      <p:bldP spid="564234" grpId="0" animBg="1"/>
      <p:bldP spid="56423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xa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32040" cy="2780929"/>
          </a:xfrm>
          <a:prstGeom prst="rect">
            <a:avLst/>
          </a:prstGeom>
          <a:noFill/>
        </p:spPr>
      </p:pic>
      <p:pic>
        <p:nvPicPr>
          <p:cNvPr id="1027" name="Picture 3" descr="C:\Users\Toxa\Desktop\mountains_209-1280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2780928"/>
          </a:xfrm>
          <a:prstGeom prst="rect">
            <a:avLst/>
          </a:prstGeom>
          <a:noFill/>
        </p:spPr>
      </p:pic>
      <p:pic>
        <p:nvPicPr>
          <p:cNvPr id="1028" name="Picture 4" descr="C:\Users\Toxa\Desktop\436593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769074" cy="3648814"/>
          </a:xfrm>
          <a:prstGeom prst="rect">
            <a:avLst/>
          </a:prstGeom>
          <a:noFill/>
        </p:spPr>
      </p:pic>
      <p:pic>
        <p:nvPicPr>
          <p:cNvPr id="1029" name="Picture 5" descr="C:\Users\Toxa\Desktop\sumatoha_pod_vodoy-1280x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8920"/>
            <a:ext cx="4355976" cy="38884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9033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Биогеография – это наука, изучающая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зако¬номерности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географического распространения растений, животных и микроорганизмов, а также их объединений - биоценозов.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жизни растений 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6011863" y="2636838"/>
            <a:ext cx="2447925" cy="2520950"/>
            <a:chOff x="251520" y="1196752"/>
            <a:chExt cx="2448272" cy="2520280"/>
          </a:xfrm>
        </p:grpSpPr>
        <p:pic>
          <p:nvPicPr>
            <p:cNvPr id="13316" name="Picture 4" descr="http://s49.radikal.ru/i125/1109/ed/f3583222cac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967" y="2060122"/>
              <a:ext cx="2305377" cy="165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51520" y="1196752"/>
              <a:ext cx="2448272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Наземно-воздушная</a:t>
              </a:r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3203575" y="4149725"/>
            <a:ext cx="2447925" cy="2519363"/>
            <a:chOff x="6372200" y="4077072"/>
            <a:chExt cx="2448272" cy="2520280"/>
          </a:xfrm>
        </p:grpSpPr>
        <p:pic>
          <p:nvPicPr>
            <p:cNvPr id="13318" name="Picture 6" descr="http://www.homecveti.ru/wp-content/uploads/2012/01/germination-see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3648" y="4940986"/>
              <a:ext cx="2305377" cy="1656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6372200" y="4077072"/>
              <a:ext cx="2448272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Почвенная </a:t>
              </a:r>
            </a:p>
          </p:txBody>
        </p:sp>
      </p:grp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107505" y="2492375"/>
            <a:ext cx="2592834" cy="2570163"/>
            <a:chOff x="468313" y="4149080"/>
            <a:chExt cx="2591520" cy="2569246"/>
          </a:xfrm>
        </p:grpSpPr>
        <p:pic>
          <p:nvPicPr>
            <p:cNvPr id="13320" name="Picture 8" descr="http://de.shram.kiev.ua/img/health/images/stories/travnik/viscum_album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962" y="5013959"/>
              <a:ext cx="2305468" cy="17043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468313" y="4149080"/>
              <a:ext cx="2591520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Организменная</a:t>
              </a:r>
            </a:p>
          </p:txBody>
        </p:sp>
      </p:grp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3132138" y="1268413"/>
            <a:ext cx="2447925" cy="2520950"/>
            <a:chOff x="4499992" y="1196752"/>
            <a:chExt cx="2448272" cy="2520280"/>
          </a:xfrm>
        </p:grpSpPr>
        <p:pic>
          <p:nvPicPr>
            <p:cNvPr id="13314" name="Picture 2" descr="http://klubkrasoti.ru/content/image/39(13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1439" y="2060122"/>
              <a:ext cx="2305377" cy="165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4499992" y="1196752"/>
              <a:ext cx="2448272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Водная</a:t>
              </a:r>
              <a:r>
                <a: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жизни и их обитатели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Содержимое 5" descr="http://festival.1september.ru/articles/515724/im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353425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среда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>
              <a:alpha val="25098"/>
            </a:srgbClr>
          </a:solidFill>
        </p:spPr>
        <p:txBody>
          <a:bodyPr/>
          <a:lstStyle/>
          <a:p>
            <a:pPr eaLnBrk="1" hangingPunct="1"/>
            <a:r>
              <a:rPr lang="ru-RU" sz="3600" b="1" smtClean="0"/>
              <a:t>Наличие минеральных солей</a:t>
            </a:r>
          </a:p>
          <a:p>
            <a:pPr eaLnBrk="1" hangingPunct="1"/>
            <a:r>
              <a:rPr lang="ru-RU" sz="3600" b="1" smtClean="0"/>
              <a:t>Мало кислорода</a:t>
            </a:r>
          </a:p>
          <a:p>
            <a:pPr eaLnBrk="1" hangingPunct="1"/>
            <a:r>
              <a:rPr lang="ru-RU" sz="3600" b="1" smtClean="0"/>
              <a:t>Мало света</a:t>
            </a:r>
          </a:p>
          <a:p>
            <a:pPr eaLnBrk="1" hangingPunct="1"/>
            <a:r>
              <a:rPr lang="ru-RU" sz="3600" b="1" smtClean="0"/>
              <a:t>Нет резких перепадов температуры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208337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9" name="Picture 5" descr="http://aqamir.ru/pic_plant/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0" y="1412875"/>
            <a:ext cx="3384550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1" name="Picture 7" descr="http://img1.liveinternet.ru/images/attach/c/1/61/530/61530558_1279115465_1009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4143375"/>
            <a:ext cx="3384550" cy="25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Наземно-воздушная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>
              <a:alpha val="25098"/>
            </a:srgbClr>
          </a:solidFill>
        </p:spPr>
        <p:txBody>
          <a:bodyPr/>
          <a:lstStyle/>
          <a:p>
            <a:pPr eaLnBrk="1" hangingPunct="1"/>
            <a:r>
              <a:rPr lang="ru-RU" sz="3600" b="1" smtClean="0"/>
              <a:t>Обилие воздуха</a:t>
            </a:r>
          </a:p>
          <a:p>
            <a:pPr eaLnBrk="1" hangingPunct="1"/>
            <a:r>
              <a:rPr lang="ru-RU" sz="3600" b="1" smtClean="0"/>
              <a:t>Много света</a:t>
            </a:r>
          </a:p>
          <a:p>
            <a:pPr eaLnBrk="1" hangingPunct="1"/>
            <a:r>
              <a:rPr lang="ru-RU" sz="3600" b="1" smtClean="0"/>
              <a:t>Большие колебания температуры</a:t>
            </a:r>
          </a:p>
          <a:p>
            <a:pPr eaLnBrk="1" hangingPunct="1"/>
            <a:r>
              <a:rPr lang="ru-RU" sz="3600" b="1" smtClean="0"/>
              <a:t>Большие колебания влажности</a:t>
            </a:r>
          </a:p>
          <a:p>
            <a:pPr eaLnBrk="1" hangingPunct="1"/>
            <a:r>
              <a:rPr lang="ru-RU" sz="3600" b="1" smtClean="0"/>
              <a:t>Большая роль ветра</a:t>
            </a:r>
          </a:p>
        </p:txBody>
      </p:sp>
      <p:pic>
        <p:nvPicPr>
          <p:cNvPr id="3074" name="Picture 2" descr="http://upload.wikimedia.org/wikipedia/commons/8/83/Socotra_dragon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204913"/>
            <a:ext cx="3867150" cy="264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 descr="http://tr1.harunyahya.com/functions/thumb.php?image=http://207.44.240.34/Image/galeriler/Ic_Acici_Manzaralar/Ic_Acici_Manzaralar_1325667487327278.jpg&amp;width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4073525"/>
            <a:ext cx="39243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8" name="Picture 6" descr="http://www.xa-xa.org/uploads/posts/2011-04/1303200544_57ef2b4034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64000"/>
            <a:ext cx="3960812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Почвенная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63" y="1219200"/>
            <a:ext cx="8229600" cy="4525963"/>
          </a:xfrm>
          <a:solidFill>
            <a:srgbClr val="FFFF00">
              <a:alpha val="25098"/>
            </a:srgbClr>
          </a:solidFill>
        </p:spPr>
        <p:txBody>
          <a:bodyPr/>
          <a:lstStyle/>
          <a:p>
            <a:pPr eaLnBrk="1" hangingPunct="1"/>
            <a:r>
              <a:rPr lang="ru-RU" sz="3600" b="1" smtClean="0"/>
              <a:t>Нет света</a:t>
            </a:r>
          </a:p>
          <a:p>
            <a:pPr eaLnBrk="1" hangingPunct="1"/>
            <a:r>
              <a:rPr lang="ru-RU" sz="3600" b="1" smtClean="0"/>
              <a:t>Небольшие перепады температуры и влажности в течении суток</a:t>
            </a:r>
          </a:p>
          <a:p>
            <a:pPr eaLnBrk="1" hangingPunct="1"/>
            <a:r>
              <a:rPr lang="ru-RU" sz="3600" b="1" smtClean="0"/>
              <a:t>Мало кислорода</a:t>
            </a:r>
          </a:p>
        </p:txBody>
      </p:sp>
      <p:pic>
        <p:nvPicPr>
          <p:cNvPr id="4098" name="Picture 2" descr="http://zoology.okstate.edu/zoo_lrc/biol1114/sample_tests/pics/ger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27138"/>
            <a:ext cx="381635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http://www.legom.ru/f/blog/photos/green_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219200"/>
            <a:ext cx="34559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2" name="Picture 6" descr="http://www.nationalgeographic.com.tr/ngm/0809/images/mercek/mercek.3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05263"/>
            <a:ext cx="3440113" cy="25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482719"/>
            <a:ext cx="8480999" cy="1743251"/>
          </a:xfrm>
          <a:prstGeom prst="roundRect">
            <a:avLst/>
          </a:prstGeom>
          <a:solidFill>
            <a:srgbClr val="FF00FF">
              <a:alpha val="2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Почва – это поверхностный плодородный слой суши, образованный из смеси минеральных и органических  веществ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Организменная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12.fastpic.ru/big/2011/0112/5d/4db07bb32c3458844dbf0b6d8decb95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889375" cy="518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4" name="Picture 4" descr="http://fr.academic.ru/pictures/frwiki/67/Cuscuta_parasite_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889375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Хорд животн"/>
          <p:cNvPicPr>
            <a:picLocks noChangeAspect="1" noChangeArrowheads="1"/>
          </p:cNvPicPr>
          <p:nvPr/>
        </p:nvPicPr>
        <p:blipFill>
          <a:blip r:embed="rId2" cstate="print"/>
          <a:srcRect b="18175"/>
          <a:stretch>
            <a:fillRect/>
          </a:stretch>
        </p:blipFill>
        <p:spPr bwMode="auto">
          <a:xfrm>
            <a:off x="0" y="260350"/>
            <a:ext cx="914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Остр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825"/>
            <a:ext cx="28432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Дож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860800"/>
            <a:ext cx="29876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16013" y="46529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219700" y="45085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</a:t>
            </a:r>
          </a:p>
        </p:txBody>
      </p:sp>
      <p:pic>
        <p:nvPicPr>
          <p:cNvPr id="8199" name="Picture 2" descr="http://rnns.ru/uploads/posts/2009-11/1259153931_krot_b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933825"/>
            <a:ext cx="33797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132138" y="4005263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5" descr="http://festival.1september.ru/articles/515724/img1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100013"/>
            <a:ext cx="83518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1116013" y="4292600"/>
            <a:ext cx="863600" cy="936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059113" y="4292600"/>
            <a:ext cx="865187" cy="936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292725" y="4221163"/>
            <a:ext cx="863600" cy="936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235825" y="4292600"/>
            <a:ext cx="865188" cy="936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288" y="5229225"/>
            <a:ext cx="2016125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313" y="5157788"/>
            <a:ext cx="18002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Дождевой червь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900" y="4652963"/>
            <a:ext cx="17287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Ящерица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Кобра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48488" y="5300663"/>
            <a:ext cx="18716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Аскарида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21816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800" dirty="0" smtClean="0"/>
              <a:t>Цель урока</a:t>
            </a:r>
          </a:p>
          <a:p>
            <a:pPr>
              <a:buNone/>
            </a:pPr>
            <a:r>
              <a:rPr lang="ru-RU" dirty="0" smtClean="0"/>
              <a:t> Изучение новых понятий «географическая оболочка» и «природный комплекс</a:t>
            </a:r>
            <a:r>
              <a:rPr lang="ru-RU" dirty="0" smtClean="0"/>
              <a:t>», «среды обитания организмов»</a:t>
            </a:r>
            <a:endParaRPr lang="ru-RU" dirty="0" smtClean="0"/>
          </a:p>
          <a:p>
            <a:pPr>
              <a:buNone/>
            </a:pPr>
            <a:r>
              <a:rPr lang="ru-RU" sz="4500" dirty="0" smtClean="0"/>
              <a:t>Задачи</a:t>
            </a:r>
          </a:p>
          <a:p>
            <a:pPr>
              <a:buNone/>
            </a:pPr>
            <a:r>
              <a:rPr lang="ru-RU" b="1" dirty="0" smtClean="0"/>
              <a:t>Образовательные</a:t>
            </a:r>
            <a:r>
              <a:rPr lang="ru-RU" dirty="0" smtClean="0"/>
              <a:t>:  </a:t>
            </a:r>
          </a:p>
          <a:p>
            <a:pPr lvl="0"/>
            <a:r>
              <a:rPr lang="ru-RU" dirty="0" smtClean="0"/>
              <a:t>сформировать представление о целостности географической оболочки</a:t>
            </a:r>
          </a:p>
          <a:p>
            <a:pPr lvl="0"/>
            <a:r>
              <a:rPr lang="ru-RU" dirty="0" smtClean="0"/>
              <a:t> объяснить различные процессы и явления с позиции главных свойств ГО</a:t>
            </a:r>
          </a:p>
          <a:p>
            <a:pPr lvl="0"/>
            <a:r>
              <a:rPr lang="ru-RU" dirty="0" smtClean="0"/>
              <a:t>познакомить  с понятиями среда обитания</a:t>
            </a:r>
          </a:p>
          <a:p>
            <a:pPr>
              <a:buNone/>
            </a:pPr>
            <a:r>
              <a:rPr lang="ru-RU" b="1" dirty="0" smtClean="0"/>
              <a:t>Воспитательная</a:t>
            </a:r>
            <a:r>
              <a:rPr lang="ru-RU" b="1" dirty="0" smtClean="0"/>
              <a:t>:</a:t>
            </a:r>
          </a:p>
          <a:p>
            <a:pPr lvl="0"/>
            <a:r>
              <a:rPr lang="ru-RU" dirty="0" smtClean="0"/>
              <a:t>формировать экологическое мировоззрение учащихся</a:t>
            </a:r>
          </a:p>
          <a:p>
            <a:pPr>
              <a:buNone/>
            </a:pPr>
            <a:r>
              <a:rPr lang="ru-RU" b="1" dirty="0" smtClean="0"/>
              <a:t>Развивающая: </a:t>
            </a:r>
          </a:p>
          <a:p>
            <a:pPr lvl="0"/>
            <a:r>
              <a:rPr lang="ru-RU" dirty="0" smtClean="0"/>
              <a:t>Создать условия для развития биолого-географического мышления, формирование познавательного интереса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Безымянный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</a:p>
          <a:p>
            <a:r>
              <a:rPr lang="ru-RU" dirty="0"/>
              <a:t>Творческое задание</a:t>
            </a:r>
            <a:r>
              <a:rPr lang="ru-RU" dirty="0" smtClean="0"/>
              <a:t>: </a:t>
            </a:r>
            <a:r>
              <a:rPr lang="ru-RU" b="1" dirty="0" smtClean="0"/>
              <a:t>нарисовать </a:t>
            </a:r>
            <a:r>
              <a:rPr lang="ru-RU" b="1" dirty="0"/>
              <a:t>экологический знак, призывающий бережно относиться к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7887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29486" cy="2643198"/>
          </a:xfrm>
          <a:ln>
            <a:solidFill>
              <a:srgbClr val="FFFF00"/>
            </a:solidFill>
          </a:ln>
        </p:spPr>
        <p:txBody>
          <a:bodyPr>
            <a:prstTxWarp prst="textArchUp">
              <a:avLst>
                <a:gd name="adj" fmla="val 10804310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Географическая оболочка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уменьш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428604"/>
            <a:ext cx="4981581" cy="41690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la_1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857364"/>
            <a:ext cx="4472944" cy="357835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28794" y="3398360"/>
            <a:ext cx="5236212" cy="34596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54606" y="2000240"/>
            <a:ext cx="4389394" cy="328401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j04316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357430"/>
            <a:ext cx="2714644" cy="2714644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286116" y="1000108"/>
            <a:ext cx="2857520" cy="120795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30977"/>
              </a:avLst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428868"/>
            <a:ext cx="3301225" cy="15001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6788"/>
              </a:avLst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Гидросфера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1365471">
            <a:off x="2545781" y="4664400"/>
            <a:ext cx="4857784" cy="150019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812950"/>
              </a:avLst>
            </a:prstTxWarp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Литосфера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619235">
            <a:off x="6022415" y="2695836"/>
            <a:ext cx="3063659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Биосфера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-main-pic" descr="Картинка 1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4005063"/>
            <a:ext cx="4770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Гидросфера (жидкость)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2132857"/>
            <a:ext cx="4114800" cy="936104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525" y="631329"/>
            <a:ext cx="2651125" cy="1933575"/>
          </a:xfrm>
          <a:prstGeom prst="rect">
            <a:avLst/>
          </a:prstGeom>
          <a:noFill/>
        </p:spPr>
      </p:pic>
      <p:pic>
        <p:nvPicPr>
          <p:cNvPr id="16389" name="Picture 4" descr="C:\Documents and Settings\никита\Local Settings\Temporary Internet Files\Content.IE5\4WLTTDVA\MC90036150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0"/>
            <a:ext cx="230346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2213" y="115888"/>
            <a:ext cx="4194175" cy="100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никита\Local Settings\Temporary Internet Files\Content.IE5\4WLTTDVA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8913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Documents and Settings\никита\Local Settings\Temporary Internet Files\Content.IE5\M7CEAG26\MC9002336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988" y="5805488"/>
            <a:ext cx="12176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1412777"/>
            <a:ext cx="2928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тропосфера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4243388"/>
            <a:ext cx="2730500" cy="773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1" y="2967335"/>
            <a:ext cx="28083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гидросфера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125" y="2876550"/>
            <a:ext cx="2298700" cy="684213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>
            <a:stCxn id="1026" idx="1"/>
            <a:endCxn id="7" idx="0"/>
          </p:cNvCxnSpPr>
          <p:nvPr/>
        </p:nvCxnSpPr>
        <p:spPr>
          <a:xfrm rot="10800000" flipV="1">
            <a:off x="1655763" y="692150"/>
            <a:ext cx="2700337" cy="227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9700" y="836613"/>
            <a:ext cx="2305050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168650" y="2744788"/>
            <a:ext cx="29511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95513" y="3716338"/>
            <a:ext cx="1223962" cy="1081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084888" y="3573463"/>
            <a:ext cx="1150937" cy="1150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023394" y="3248819"/>
            <a:ext cx="2160587" cy="730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19700" y="2060575"/>
            <a:ext cx="1223963" cy="1081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00338" y="2133600"/>
            <a:ext cx="1150937" cy="1008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364163" y="4076700"/>
            <a:ext cx="2160587" cy="170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139406" y="5372894"/>
            <a:ext cx="7207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5" descr="Картинка 2 из 2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813"/>
            <a:ext cx="9144000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Географическая </a:t>
            </a:r>
            <a:r>
              <a:rPr lang="ru-RU" dirty="0"/>
              <a:t>оболочка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5900718" y="5000636"/>
            <a:ext cx="2819392" cy="105252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 smtClean="0"/>
              <a:t>Вся  биосфера</a:t>
            </a:r>
            <a:endParaRPr lang="ru-RU" sz="2800" dirty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533344" y="5000636"/>
            <a:ext cx="3071834" cy="1052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/>
              <a:t>Вся гидросфера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5786446" y="2071678"/>
            <a:ext cx="2819392" cy="1052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/>
              <a:t>Верхняя часть</a:t>
            </a:r>
          </a:p>
          <a:p>
            <a:pPr algn="ctr"/>
            <a:r>
              <a:rPr lang="ru-RU" sz="2800" dirty="0"/>
              <a:t>литосферы</a:t>
            </a:r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571472" y="2071678"/>
            <a:ext cx="3071834" cy="1052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/>
              <a:t>Нижняя часть</a:t>
            </a:r>
          </a:p>
          <a:p>
            <a:pPr algn="ctr"/>
            <a:r>
              <a:rPr lang="ru-RU" sz="2800"/>
              <a:t>атмосферы</a:t>
            </a:r>
          </a:p>
        </p:txBody>
      </p:sp>
      <p:cxnSp>
        <p:nvCxnSpPr>
          <p:cNvPr id="15" name="Прямая со стрелкой 14"/>
          <p:cNvCxnSpPr>
            <a:stCxn id="571398" idx="3"/>
            <a:endCxn id="571397" idx="1"/>
          </p:cNvCxnSpPr>
          <p:nvPr/>
        </p:nvCxnSpPr>
        <p:spPr>
          <a:xfrm>
            <a:off x="3643306" y="2597939"/>
            <a:ext cx="214314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71396" idx="3"/>
            <a:endCxn id="571395" idx="1"/>
          </p:cNvCxnSpPr>
          <p:nvPr/>
        </p:nvCxnSpPr>
        <p:spPr>
          <a:xfrm>
            <a:off x="3605178" y="5526897"/>
            <a:ext cx="229554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71398" idx="2"/>
            <a:endCxn id="571396" idx="0"/>
          </p:cNvCxnSpPr>
          <p:nvPr/>
        </p:nvCxnSpPr>
        <p:spPr>
          <a:xfrm rot="5400000">
            <a:off x="1150107" y="4043354"/>
            <a:ext cx="1876436" cy="3812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71397" idx="2"/>
            <a:endCxn id="571395" idx="0"/>
          </p:cNvCxnSpPr>
          <p:nvPr/>
        </p:nvCxnSpPr>
        <p:spPr>
          <a:xfrm rot="16200000" flipH="1">
            <a:off x="6315060" y="4005282"/>
            <a:ext cx="1876436" cy="114272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571868" y="3143248"/>
            <a:ext cx="2214578" cy="18573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43306" y="3143248"/>
            <a:ext cx="2286016" cy="18573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nimBg="1"/>
      <p:bldP spid="571395" grpId="0" animBg="1"/>
      <p:bldP spid="571396" grpId="0" animBg="1"/>
      <p:bldP spid="571397" grpId="0" animBg="1"/>
      <p:bldP spid="5713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-main-pic" descr="Картинка 7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2176463"/>
            <a:ext cx="1019175" cy="1779587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1225550"/>
            <a:ext cx="742950" cy="1462088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047750"/>
            <a:ext cx="542925" cy="1598613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047750"/>
            <a:ext cx="1133475" cy="162877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5" y="1712913"/>
            <a:ext cx="1500188" cy="188436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4968875" y="3897313"/>
            <a:ext cx="503237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212431" y="3285332"/>
            <a:ext cx="16557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0" idx="1"/>
          </p:cNvCxnSpPr>
          <p:nvPr/>
        </p:nvCxnSpPr>
        <p:spPr>
          <a:xfrm rot="16200000" flipH="1">
            <a:off x="3547269" y="2567781"/>
            <a:ext cx="158432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671888" y="3392487"/>
            <a:ext cx="1296988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635375" y="3644900"/>
            <a:ext cx="936625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1413" y="4095750"/>
            <a:ext cx="1768475" cy="1152525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25" y="5662613"/>
            <a:ext cx="8315325" cy="90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158162" cy="642918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природного комплекса</a:t>
            </a:r>
          </a:p>
        </p:txBody>
      </p:sp>
      <p:sp>
        <p:nvSpPr>
          <p:cNvPr id="565277" name="Oval 29"/>
          <p:cNvSpPr>
            <a:spLocks noChangeArrowheads="1"/>
          </p:cNvSpPr>
          <p:nvPr/>
        </p:nvSpPr>
        <p:spPr bwMode="auto">
          <a:xfrm>
            <a:off x="5000628" y="571480"/>
            <a:ext cx="2162204" cy="210029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6072198" y="2786058"/>
            <a:ext cx="2162204" cy="210029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79" name="Oval 31"/>
          <p:cNvSpPr>
            <a:spLocks noChangeArrowheads="1"/>
          </p:cNvSpPr>
          <p:nvPr/>
        </p:nvSpPr>
        <p:spPr bwMode="auto">
          <a:xfrm>
            <a:off x="4714876" y="4757702"/>
            <a:ext cx="2162204" cy="210029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1" name="Oval 33"/>
          <p:cNvSpPr>
            <a:spLocks noChangeArrowheads="1"/>
          </p:cNvSpPr>
          <p:nvPr/>
        </p:nvSpPr>
        <p:spPr bwMode="auto">
          <a:xfrm>
            <a:off x="2071670" y="4757702"/>
            <a:ext cx="2162204" cy="210029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2" name="Oval 34"/>
          <p:cNvSpPr>
            <a:spLocks noChangeArrowheads="1"/>
          </p:cNvSpPr>
          <p:nvPr/>
        </p:nvSpPr>
        <p:spPr bwMode="auto">
          <a:xfrm>
            <a:off x="500034" y="2857496"/>
            <a:ext cx="2162204" cy="210029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1714480" y="642918"/>
            <a:ext cx="2162204" cy="210029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7286644" y="1928802"/>
            <a:ext cx="1055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8215338" y="4357694"/>
            <a:ext cx="82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6975475" y="5715016"/>
            <a:ext cx="1952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</a:t>
            </a: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1524000" y="5410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5289" name="Text Box 41"/>
          <p:cNvSpPr txBox="1">
            <a:spLocks noChangeArrowheads="1"/>
          </p:cNvSpPr>
          <p:nvPr/>
        </p:nvSpPr>
        <p:spPr bwMode="auto">
          <a:xfrm>
            <a:off x="1142976" y="6215082"/>
            <a:ext cx="1115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0" name="Text Box 42"/>
          <p:cNvSpPr txBox="1">
            <a:spLocks noChangeArrowheads="1"/>
          </p:cNvSpPr>
          <p:nvPr/>
        </p:nvSpPr>
        <p:spPr bwMode="auto">
          <a:xfrm>
            <a:off x="0" y="4857760"/>
            <a:ext cx="2225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142845" y="1142984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горные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</a:t>
            </a: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V="1">
            <a:off x="2143108" y="264318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8" name="Line 50"/>
          <p:cNvSpPr>
            <a:spLocks noChangeShapeType="1"/>
          </p:cNvSpPr>
          <p:nvPr/>
        </p:nvSpPr>
        <p:spPr bwMode="auto">
          <a:xfrm>
            <a:off x="2571735" y="4357695"/>
            <a:ext cx="357191" cy="4286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9" name="Line 51"/>
          <p:cNvSpPr>
            <a:spLocks noChangeShapeType="1"/>
          </p:cNvSpPr>
          <p:nvPr/>
        </p:nvSpPr>
        <p:spPr bwMode="auto">
          <a:xfrm>
            <a:off x="4071935" y="5214950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0" name="Line 52"/>
          <p:cNvSpPr>
            <a:spLocks noChangeShapeType="1"/>
          </p:cNvSpPr>
          <p:nvPr/>
        </p:nvSpPr>
        <p:spPr bwMode="auto">
          <a:xfrm flipV="1">
            <a:off x="5391135" y="3749905"/>
            <a:ext cx="617773" cy="11309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1" name="Line 53"/>
          <p:cNvSpPr>
            <a:spLocks noChangeShapeType="1"/>
          </p:cNvSpPr>
          <p:nvPr/>
        </p:nvSpPr>
        <p:spPr bwMode="auto">
          <a:xfrm flipH="1" flipV="1">
            <a:off x="6000758" y="2714620"/>
            <a:ext cx="285753" cy="50006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2" name="Line 54"/>
          <p:cNvSpPr>
            <a:spLocks noChangeShapeType="1"/>
          </p:cNvSpPr>
          <p:nvPr/>
        </p:nvSpPr>
        <p:spPr bwMode="auto">
          <a:xfrm>
            <a:off x="3857620" y="1428736"/>
            <a:ext cx="1235545" cy="622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3" name="Line 55"/>
          <p:cNvSpPr>
            <a:spLocks noChangeShapeType="1"/>
          </p:cNvSpPr>
          <p:nvPr/>
        </p:nvSpPr>
        <p:spPr bwMode="auto">
          <a:xfrm flipV="1">
            <a:off x="2643175" y="3643314"/>
            <a:ext cx="3357586" cy="14287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4" name="Line 56"/>
          <p:cNvSpPr>
            <a:spLocks noChangeShapeType="1"/>
          </p:cNvSpPr>
          <p:nvPr/>
        </p:nvSpPr>
        <p:spPr bwMode="auto">
          <a:xfrm flipV="1">
            <a:off x="2571737" y="2428866"/>
            <a:ext cx="2857520" cy="135732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5" name="Line 57"/>
          <p:cNvSpPr>
            <a:spLocks noChangeShapeType="1"/>
          </p:cNvSpPr>
          <p:nvPr/>
        </p:nvSpPr>
        <p:spPr bwMode="auto">
          <a:xfrm>
            <a:off x="2643174" y="3857629"/>
            <a:ext cx="2500330" cy="10715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6" name="Line 58"/>
          <p:cNvSpPr>
            <a:spLocks noChangeShapeType="1"/>
          </p:cNvSpPr>
          <p:nvPr/>
        </p:nvSpPr>
        <p:spPr bwMode="auto">
          <a:xfrm flipV="1">
            <a:off x="3571867" y="3714752"/>
            <a:ext cx="2500331" cy="1143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7" name="Line 59"/>
          <p:cNvSpPr>
            <a:spLocks noChangeShapeType="1"/>
          </p:cNvSpPr>
          <p:nvPr/>
        </p:nvSpPr>
        <p:spPr bwMode="auto">
          <a:xfrm flipV="1">
            <a:off x="3571867" y="2500306"/>
            <a:ext cx="1857389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0" name="Line 62"/>
          <p:cNvSpPr>
            <a:spLocks noChangeShapeType="1"/>
          </p:cNvSpPr>
          <p:nvPr/>
        </p:nvSpPr>
        <p:spPr bwMode="auto">
          <a:xfrm flipH="1" flipV="1">
            <a:off x="3500430" y="2500306"/>
            <a:ext cx="71438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1" name="Line 63"/>
          <p:cNvSpPr>
            <a:spLocks noChangeShapeType="1"/>
          </p:cNvSpPr>
          <p:nvPr/>
        </p:nvSpPr>
        <p:spPr bwMode="auto">
          <a:xfrm flipV="1">
            <a:off x="5286380" y="2571744"/>
            <a:ext cx="142876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2" name="Line 64"/>
          <p:cNvSpPr>
            <a:spLocks noChangeShapeType="1"/>
          </p:cNvSpPr>
          <p:nvPr/>
        </p:nvSpPr>
        <p:spPr bwMode="auto">
          <a:xfrm flipH="1" flipV="1">
            <a:off x="3571867" y="2428868"/>
            <a:ext cx="1714512" cy="25003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3" name="Line 65"/>
          <p:cNvSpPr>
            <a:spLocks noChangeShapeType="1"/>
          </p:cNvSpPr>
          <p:nvPr/>
        </p:nvSpPr>
        <p:spPr bwMode="auto">
          <a:xfrm flipH="1" flipV="1">
            <a:off x="3643304" y="2357428"/>
            <a:ext cx="2428893" cy="12858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7" grpId="0" animBg="1"/>
      <p:bldP spid="565278" grpId="0" animBg="1"/>
      <p:bldP spid="565279" grpId="0" animBg="1"/>
      <p:bldP spid="565281" grpId="0" animBg="1"/>
      <p:bldP spid="565282" grpId="0" animBg="1"/>
      <p:bldP spid="565283" grpId="0" animBg="1"/>
      <p:bldP spid="565284" grpId="0"/>
      <p:bldP spid="565285" grpId="0"/>
      <p:bldP spid="565286" grpId="0"/>
      <p:bldP spid="565289" grpId="0"/>
      <p:bldP spid="565290" grpId="0"/>
      <p:bldP spid="565291" grpId="0"/>
      <p:bldP spid="565297" grpId="0" animBg="1"/>
      <p:bldP spid="565298" grpId="0" animBg="1"/>
      <p:bldP spid="565299" grpId="0" animBg="1"/>
      <p:bldP spid="565300" grpId="0" animBg="1"/>
      <p:bldP spid="565301" grpId="0" animBg="1"/>
      <p:bldP spid="565302" grpId="0" animBg="1"/>
      <p:bldP spid="565303" grpId="0" animBg="1"/>
      <p:bldP spid="565304" grpId="0" animBg="1"/>
      <p:bldP spid="565305" grpId="0" animBg="1"/>
      <p:bldP spid="565306" grpId="0" animBg="1"/>
      <p:bldP spid="565307" grpId="0" animBg="1"/>
      <p:bldP spid="565310" grpId="0" animBg="1"/>
      <p:bldP spid="565311" grpId="0" animBg="1"/>
      <p:bldP spid="565312" grpId="0" animBg="1"/>
      <p:bldP spid="5653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490</TotalTime>
  <Words>262</Words>
  <Application>Microsoft Office PowerPoint</Application>
  <PresentationFormat>Экран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Тема урока: Географическая оболочка как среда обитания живых организмов </vt:lpstr>
      <vt:lpstr>Презентация PowerPoint</vt:lpstr>
      <vt:lpstr>Географическая оболочка  </vt:lpstr>
      <vt:lpstr>Презентация PowerPoint</vt:lpstr>
      <vt:lpstr>Презентация PowerPoint</vt:lpstr>
      <vt:lpstr>Презентация PowerPoint</vt:lpstr>
      <vt:lpstr>Географическая оболочка</vt:lpstr>
      <vt:lpstr>Презентация PowerPoint</vt:lpstr>
      <vt:lpstr>Схема природного комплекса</vt:lpstr>
      <vt:lpstr>Природный комплекс (ПК)</vt:lpstr>
      <vt:lpstr>Презентация PowerPoint</vt:lpstr>
      <vt:lpstr>Среды жизни растений </vt:lpstr>
      <vt:lpstr>Среды жизни и их обитатели</vt:lpstr>
      <vt:lpstr>Водная среда</vt:lpstr>
      <vt:lpstr>Наземно-воздушная</vt:lpstr>
      <vt:lpstr>Почвенная </vt:lpstr>
      <vt:lpstr>Организменная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2013-02-08T14:18:16Z</dcterms:created>
  <dcterms:modified xsi:type="dcterms:W3CDTF">2017-04-06T18:05:32Z</dcterms:modified>
</cp:coreProperties>
</file>